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0"/>
  </p:notesMasterIdLst>
  <p:sldIdLst>
    <p:sldId id="261" r:id="rId2"/>
    <p:sldId id="346" r:id="rId3"/>
    <p:sldId id="356" r:id="rId4"/>
    <p:sldId id="358" r:id="rId5"/>
    <p:sldId id="357" r:id="rId6"/>
    <p:sldId id="350" r:id="rId7"/>
    <p:sldId id="354" r:id="rId8"/>
    <p:sldId id="363"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Open Sans" panose="020B0606030504020204" pitchFamily="34" charset="0"/>
      <p:regular r:id="rId15"/>
      <p:bold r:id="rId16"/>
      <p:italic r:id="rId17"/>
      <p:boldItalic r:id="rId18"/>
    </p:embeddedFont>
    <p:embeddedFont>
      <p:font typeface="Open Sans SemiBold" panose="020B0706030804020204" pitchFamily="34" charset="0"/>
      <p:bold r:id="rId19"/>
      <p:boldItalic r:id="rId20"/>
    </p:embeddedFont>
  </p:embeddedFontLst>
  <p:defaultTextStyle>
    <a:defPPr>
      <a:defRPr lang="de-DE"/>
    </a:defPPr>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FF"/>
    <a:srgbClr val="00FFEC"/>
    <a:srgbClr val="CC89FF"/>
    <a:srgbClr val="B9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0071D12-2C28-4A86-8FAD-D2609DF0FB1A}">
  <a:tblStyle styleId="{70071D12-2C28-4A86-8FAD-D2609DF0FB1A}" styleName="HTWD Tabellenstil">
    <a:tblBg/>
    <a:wholeTbl>
      <a:tcTxStyle b="off" i="off">
        <a:fontRef idx="minor"/>
        <a:schemeClr val="tx1"/>
      </a:tcTxStyle>
      <a:tcStyle>
        <a:tcBdr>
          <a:left>
            <a:ln>
              <a:noFill/>
            </a:ln>
          </a:left>
          <a:right>
            <a:ln>
              <a:noFill/>
            </a:ln>
          </a:right>
          <a:top>
            <a:ln w="12700" cap="flat" cmpd="sng" algn="ctr">
              <a:solidFill>
                <a:schemeClr val="dk1"/>
              </a:solidFill>
              <a:prstDash val="solid"/>
            </a:ln>
          </a:top>
          <a:bottom>
            <a:ln w="12700" cap="flat" cmpd="sng" algn="ctr">
              <a:solidFill>
                <a:schemeClr val="dk1"/>
              </a:solidFill>
              <a:prstDash val="solid"/>
            </a:ln>
          </a:bottom>
          <a:insideH>
            <a:ln w="12700" cap="flat" cmpd="sng" algn="ctr">
              <a:solidFill>
                <a:schemeClr val="dk1"/>
              </a:solidFill>
              <a:prstDash val="solid"/>
            </a:ln>
          </a:insideH>
          <a:insideV>
            <a:ln w="12700" cap="flat" cmpd="sng" algn="ctr">
              <a:solidFill>
                <a:schemeClr val="lt1"/>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lastRow>
    <a:seCell>
      <a:tcStyle>
        <a:tcBdr/>
      </a:tcStyle>
    </a:seCell>
    <a:swCell>
      <a:tcStyle>
        <a:tcBdr/>
      </a:tcStyle>
    </a:swCell>
    <a:fir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firstRow>
    <a:neCell>
      <a:tcStyle>
        <a:tcBdr/>
      </a:tcStyle>
    </a:neCell>
    <a:nwCell>
      <a:tcStyle>
        <a:tcBdr/>
      </a:tcStyle>
    </a:nwCell>
    <a:extLst/>
  </a:tblStyle>
  <a:tblStyle styleId="{0946F2E5-DC63-4A2F-A5D9-AFCDFDFAFCAA}" styleName="HTWD Tabellenstil 2">
    <a:tblBg>
      <a:fill>
        <a:solidFill>
          <a:srgbClr val="E1F2F4"/>
        </a:solidFill>
      </a:fill>
      <a:effect>
        <a:effectLst/>
      </a:effect>
    </a:tblBg>
    <a:wholeTbl>
      <a:tcTxStyle b="off" i="off">
        <a:fontRef idx="minor"/>
        <a:schemeClr val="tx1"/>
      </a:tcTxStyle>
      <a:tcStyle>
        <a:tcBdr>
          <a:left>
            <a:ln>
              <a:noFill/>
            </a:ln>
          </a:left>
          <a:right>
            <a:ln>
              <a:noFill/>
            </a:ln>
          </a:right>
          <a:top>
            <a:ln>
              <a:noFill/>
            </a:ln>
          </a:top>
          <a:bottom>
            <a:ln>
              <a:noFill/>
            </a:ln>
          </a:bottom>
          <a:insideH>
            <a:ln>
              <a:noFill/>
            </a:ln>
          </a:insideH>
          <a:insideV>
            <a:ln w="19050" cap="flat" cmpd="sng" algn="ctr">
              <a:solidFill>
                <a:schemeClr val="lt1"/>
              </a:solidFill>
              <a:prstDash val="solid"/>
            </a:ln>
          </a:insideV>
          <a:tl2br>
            <a:ln>
              <a:noFill/>
            </a:ln>
          </a:tl2br>
          <a:tr2bl>
            <a:ln>
              <a:noFill/>
            </a:ln>
          </a:tr2bl>
        </a:tcBdr>
        <a:fill>
          <a:noFill/>
        </a:fill>
      </a:tcStyle>
    </a:wholeTbl>
    <a:band1H>
      <a:tcStyle>
        <a:tcBdr/>
      </a:tcStyle>
    </a:band1H>
    <a:band2H>
      <a:tcStyle>
        <a:tcBdr/>
        <a:fill>
          <a:solidFill>
            <a:srgbClr val="C4E6E9"/>
          </a:solidFill>
        </a:fill>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fill>
          <a:solidFill>
            <a:srgbClr val="88CDD3"/>
          </a:solidFill>
        </a:fill>
      </a:tcStyle>
    </a:lastRow>
    <a:seCell>
      <a:tcStyle>
        <a:tcBdr/>
      </a:tcStyle>
    </a:seCell>
    <a:swCell>
      <a:tcStyle>
        <a:tcBdr/>
      </a:tcStyle>
    </a:swCell>
    <a:firstRow>
      <a:tcTxStyle b="on" i="off">
        <a:fontRef idx="minor"/>
        <a:schemeClr val="tx1"/>
      </a:tcTxStyle>
      <a:tcStyle>
        <a:tcBdr/>
        <a:fill>
          <a:solidFill>
            <a:srgbClr val="88CDD3"/>
          </a:solidFill>
        </a:fill>
      </a:tcStyle>
    </a:firstRow>
    <a:neCell>
      <a:tcStyle>
        <a:tcBdr/>
      </a:tcStyle>
    </a:neCell>
    <a:nwCell>
      <a:tcStyle>
        <a:tcBdr/>
      </a:tcStyle>
    </a:nwCell>
    <a:extLst/>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867" autoAdjust="0"/>
  </p:normalViewPr>
  <p:slideViewPr>
    <p:cSldViewPr snapToGrid="0" showGuides="1">
      <p:cViewPr varScale="1">
        <p:scale>
          <a:sx n="103" d="100"/>
          <a:sy n="103" d="100"/>
        </p:scale>
        <p:origin x="12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E1AAE-E107-4DB0-BF6D-CE309C18A26B}" type="datetimeFigureOut">
              <a:rPr lang="de-DE" smtClean="0"/>
              <a:t>10.09.2023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A1BB7-E2EE-4921-BE16-EA3D077FB679}" type="slidenum">
              <a:rPr lang="de-DE" smtClean="0"/>
              <a:t>‹Nr.›</a:t>
            </a:fld>
            <a:endParaRPr lang="de-DE"/>
          </a:p>
        </p:txBody>
      </p:sp>
    </p:spTree>
    <p:extLst>
      <p:ext uri="{BB962C8B-B14F-4D97-AF65-F5344CB8AC3E}">
        <p14:creationId xmlns:p14="http://schemas.microsoft.com/office/powerpoint/2010/main" val="536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QTI-Standard unterstützt ca. 20 Interaktionen (http://www.imsglobal.org/question/qtiv2p2/QTIv2p2-ASI-InformationModelv1p0/imsqtiv2p2_asi_v1p0_InfoModelv1p0.html#Data_ChoiceInteraction)</a:t>
            </a:r>
          </a:p>
          <a:p>
            <a:endParaRPr lang="de-DE" dirty="0"/>
          </a:p>
          <a:p>
            <a:r>
              <a:rPr lang="de-DE" sz="1200" dirty="0">
                <a:sym typeface="Wingdings" panose="05000000000000000000" pitchFamily="2" charset="2"/>
              </a:rPr>
              <a:t>(</a:t>
            </a:r>
            <a:r>
              <a:rPr lang="de-DE" sz="1200" i="1" dirty="0">
                <a:sym typeface="Wingdings" panose="05000000000000000000" pitchFamily="2" charset="2"/>
              </a:rPr>
              <a:t>Grundziel des Standards der „Austauschbarkeit“ verletzt</a:t>
            </a:r>
            <a:r>
              <a:rPr lang="de-DE" sz="1200"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4EEA1BB7-E2EE-4921-BE16-EA3D077FB679}" type="slidenum">
              <a:rPr lang="de-DE" smtClean="0"/>
              <a:t>2</a:t>
            </a:fld>
            <a:endParaRPr lang="de-DE"/>
          </a:p>
        </p:txBody>
      </p:sp>
    </p:spTree>
    <p:extLst>
      <p:ext uri="{BB962C8B-B14F-4D97-AF65-F5344CB8AC3E}">
        <p14:creationId xmlns:p14="http://schemas.microsoft.com/office/powerpoint/2010/main" val="295052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4"/>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40ADEE99-24D7-4AD9-AEB3-5BA4DF0A2791}" type="datetime1">
              <a:rPr lang="de-DE" smtClean="0"/>
              <a:t>10.09.2023</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954134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Tex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FD552B8-A625-437D-B542-BC6FC9D9E3E9}"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iagrammplatzhalter 6">
            <a:extLst>
              <a:ext uri="{FF2B5EF4-FFF2-40B4-BE49-F238E27FC236}">
                <a16:creationId xmlns:a16="http://schemas.microsoft.com/office/drawing/2014/main" id="{12F70549-DA9C-4D8B-9547-416D739FD5F4}"/>
              </a:ext>
            </a:extLst>
          </p:cNvPr>
          <p:cNvSpPr>
            <a:spLocks noGrp="1"/>
          </p:cNvSpPr>
          <p:nvPr>
            <p:ph type="chart" sz="quarter" idx="15"/>
          </p:nvPr>
        </p:nvSpPr>
        <p:spPr>
          <a:xfrm>
            <a:off x="6112800" y="1796400"/>
            <a:ext cx="5542625"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157392739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rgbClr val="BDC1D0"/>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09FC114-DB8D-4689-AC27-24D4B0EC755C}"/>
              </a:ext>
            </a:extLst>
          </p:cNvPr>
          <p:cNvSpPr>
            <a:spLocks noGrp="1"/>
          </p:cNvSpPr>
          <p:nvPr>
            <p:ph type="dt" sz="half" idx="14"/>
          </p:nvPr>
        </p:nvSpPr>
        <p:spPr/>
        <p:txBody>
          <a:bodyPr/>
          <a:lstStyle/>
          <a:p>
            <a:fld id="{1235F440-EB11-4BFA-8418-70888C43CA85}" type="datetime1">
              <a:rPr lang="de-DE" smtClean="0"/>
              <a:t>10.09.2023</a:t>
            </a:fld>
            <a:endParaRPr lang="de-DE" dirty="0"/>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hasCustomPrompt="1"/>
          </p:nvPr>
        </p:nvSpPr>
        <p:spPr>
          <a:xfrm>
            <a:off x="538163" y="465138"/>
            <a:ext cx="8330400" cy="5755662"/>
          </a:xfrm>
        </p:spPr>
        <p:txBody>
          <a:bodyPr anchor="ctr" anchorCtr="0"/>
          <a:lstStyle>
            <a:lvl1pPr marL="0" indent="0">
              <a:lnSpc>
                <a:spcPct val="100000"/>
              </a:lnSpc>
              <a:spcAft>
                <a:spcPts val="0"/>
              </a:spcAft>
              <a:buNone/>
              <a:defRPr sz="3200">
                <a:solidFill>
                  <a:schemeClr val="tx1"/>
                </a:solidFill>
                <a:latin typeface="+mn-lt"/>
              </a:defRPr>
            </a:lvl1pPr>
            <a:lvl2pPr marL="0" indent="0">
              <a:spcBef>
                <a:spcPts val="1000"/>
              </a:spcBef>
              <a:spcAft>
                <a:spcPts val="0"/>
              </a:spcAft>
              <a:buFontTx/>
              <a:buNone/>
              <a:defRPr b="1">
                <a:solidFill>
                  <a:schemeClr val="tx1"/>
                </a:solidFill>
                <a:latin typeface="+mn-lt"/>
                <a:ea typeface="Open Sans" panose="020B0606030504020204" pitchFamily="34" charset="0"/>
                <a:cs typeface="Open Sans" panose="020B0606030504020204" pitchFamily="34" charset="0"/>
              </a:defRPr>
            </a:lvl2pPr>
            <a:lvl3pPr marL="0" indent="0">
              <a:spcAft>
                <a:spcPts val="0"/>
              </a:spcAft>
              <a:buNone/>
              <a:defRPr sz="1800">
                <a:solidFill>
                  <a:schemeClr val="tx1"/>
                </a:solidFill>
              </a:defRPr>
            </a:lvl3pPr>
            <a:lvl4pPr marL="0" indent="0">
              <a:spcAft>
                <a:spcPts val="0"/>
              </a:spcAft>
              <a:buFontTx/>
              <a:buNone/>
              <a:defRPr sz="1800">
                <a:solidFill>
                  <a:schemeClr val="tx1"/>
                </a:solidFill>
              </a:defRPr>
            </a:lvl4pPr>
            <a:lvl5pPr marL="0" indent="0">
              <a:spcAft>
                <a:spcPts val="0"/>
              </a:spcAft>
              <a:buNone/>
              <a:defRPr sz="1800">
                <a:solidFill>
                  <a:schemeClr val="tx1"/>
                </a:solidFill>
              </a:defRPr>
            </a:lvl5pPr>
            <a:lvl6pPr marL="0" indent="0">
              <a:spcAft>
                <a:spcPts val="0"/>
              </a:spcAft>
              <a:buNone/>
              <a:defRPr sz="1800">
                <a:solidFill>
                  <a:schemeClr val="tx1"/>
                </a:solidFill>
              </a:defRPr>
            </a:lvl6pPr>
            <a:lvl7pPr marL="0" indent="0">
              <a:spcAft>
                <a:spcPts val="0"/>
              </a:spcAft>
              <a:buNone/>
              <a:defRPr sz="1800">
                <a:solidFill>
                  <a:schemeClr val="tx1"/>
                </a:solidFill>
              </a:defRPr>
            </a:lvl7pPr>
            <a:lvl8pPr marL="0" indent="0">
              <a:spcAft>
                <a:spcPts val="0"/>
              </a:spcAft>
              <a:buNone/>
              <a:defRPr sz="1800">
                <a:solidFill>
                  <a:schemeClr val="tx1"/>
                </a:solidFill>
              </a:defRPr>
            </a:lvl8pPr>
            <a:lvl9pPr marL="0" indent="0">
              <a:spcAft>
                <a:spcPts val="0"/>
              </a:spcAft>
              <a:buNone/>
              <a:defRPr sz="1800">
                <a:solidFill>
                  <a:schemeClr val="tx1"/>
                </a:solidFill>
              </a:defRPr>
            </a:lvl9pPr>
          </a:lstStyle>
          <a:p>
            <a:pPr lvl="0"/>
            <a:r>
              <a:rPr lang="de-DE" dirty="0"/>
              <a:t>Mastertextformat </a:t>
            </a:r>
            <a:br>
              <a:rPr lang="de-DE" dirty="0"/>
            </a:br>
            <a:r>
              <a:rPr lang="de-DE" dirty="0"/>
              <a:t>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Fußzeilenplatzhalter 2">
            <a:extLst>
              <a:ext uri="{FF2B5EF4-FFF2-40B4-BE49-F238E27FC236}">
                <a16:creationId xmlns:a16="http://schemas.microsoft.com/office/drawing/2014/main" id="{AA2D0B3B-CC65-4EBD-9A74-3D1033EDC5DA}"/>
              </a:ext>
            </a:extLst>
          </p:cNvPr>
          <p:cNvSpPr>
            <a:spLocks noGrp="1"/>
          </p:cNvSpPr>
          <p:nvPr>
            <p:ph type="ftr" sz="quarter" idx="15"/>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10" name="Foliennummernplatzhalter 9">
            <a:extLst>
              <a:ext uri="{FF2B5EF4-FFF2-40B4-BE49-F238E27FC236}">
                <a16:creationId xmlns:a16="http://schemas.microsoft.com/office/drawing/2014/main" id="{C09D58CE-CFB3-4A3D-B034-5378211A5B00}"/>
              </a:ext>
            </a:extLst>
          </p:cNvPr>
          <p:cNvSpPr>
            <a:spLocks noGrp="1"/>
          </p:cNvSpPr>
          <p:nvPr>
            <p:ph type="sldNum" sz="quarter" idx="16"/>
          </p:nvPr>
        </p:nvSpPr>
        <p:spPr/>
        <p:txBody>
          <a:bodyPr/>
          <a:lstStyle/>
          <a:p>
            <a:fld id="{C4F21E18-F387-4305-A0C6-40E8504050B5}" type="slidenum">
              <a:rPr lang="de-DE" smtClean="0"/>
              <a:pPr/>
              <a:t>‹Nr.›</a:t>
            </a:fld>
            <a:endParaRPr lang="de-DE" dirty="0"/>
          </a:p>
        </p:txBody>
      </p:sp>
      <p:grpSp>
        <p:nvGrpSpPr>
          <p:cNvPr id="12" name="Gruppieren 11">
            <a:extLst>
              <a:ext uri="{FF2B5EF4-FFF2-40B4-BE49-F238E27FC236}">
                <a16:creationId xmlns:a16="http://schemas.microsoft.com/office/drawing/2014/main" id="{264A2272-3EA7-474D-BF46-8F69891E3C34}"/>
              </a:ext>
            </a:extLst>
          </p:cNvPr>
          <p:cNvGrpSpPr>
            <a:grpSpLocks noChangeAspect="1"/>
          </p:cNvGrpSpPr>
          <p:nvPr userDrawn="1"/>
        </p:nvGrpSpPr>
        <p:grpSpPr>
          <a:xfrm>
            <a:off x="538162" y="6536381"/>
            <a:ext cx="637200" cy="155601"/>
            <a:chOff x="4821634" y="1946484"/>
            <a:chExt cx="1213526" cy="296341"/>
          </a:xfrm>
        </p:grpSpPr>
        <p:sp>
          <p:nvSpPr>
            <p:cNvPr id="13" name="Freihandform 11">
              <a:extLst>
                <a:ext uri="{FF2B5EF4-FFF2-40B4-BE49-F238E27FC236}">
                  <a16:creationId xmlns:a16="http://schemas.microsoft.com/office/drawing/2014/main" id="{04A36F4F-3B7A-47E1-8947-58AEC84D627D}"/>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4" name="Freihandform 12">
              <a:extLst>
                <a:ext uri="{FF2B5EF4-FFF2-40B4-BE49-F238E27FC236}">
                  <a16:creationId xmlns:a16="http://schemas.microsoft.com/office/drawing/2014/main" id="{10C60811-3137-49A1-80B0-8447024827E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659841770"/>
      </p:ext>
    </p:extLst>
  </p:cSld>
  <p:clrMapOvr>
    <a:masterClrMapping/>
  </p:clrMapOvr>
  <p:extLst>
    <p:ext uri="{DCECCB84-F9BA-43D5-87BE-67443E8EF086}">
      <p15:sldGuideLst xmlns:p15="http://schemas.microsoft.com/office/powerpoint/2012/main">
        <p15:guide id="2" orient="horz" pos="3918">
          <p15:clr>
            <a:srgbClr val="FBAE40"/>
          </p15:clr>
        </p15:guide>
        <p15:guide id="3" pos="55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11B43C5-D63E-42A7-94E1-C2C944D795FC}"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8" name="Diagrammplatzhalter 7">
            <a:extLst>
              <a:ext uri="{FF2B5EF4-FFF2-40B4-BE49-F238E27FC236}">
                <a16:creationId xmlns:a16="http://schemas.microsoft.com/office/drawing/2014/main" id="{9C308B6A-D596-467B-B245-7EB76F5F2793}"/>
              </a:ext>
            </a:extLst>
          </p:cNvPr>
          <p:cNvSpPr>
            <a:spLocks noGrp="1"/>
          </p:cNvSpPr>
          <p:nvPr>
            <p:ph type="chart" sz="quarter" idx="15"/>
          </p:nvPr>
        </p:nvSpPr>
        <p:spPr>
          <a:xfrm>
            <a:off x="538163" y="1796400"/>
            <a:ext cx="11117262"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2503211875"/>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6608895-29F8-4ADC-AE68-A594AB3CA6E4}"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Tabellenplatzhalter 6">
            <a:extLst>
              <a:ext uri="{FF2B5EF4-FFF2-40B4-BE49-F238E27FC236}">
                <a16:creationId xmlns:a16="http://schemas.microsoft.com/office/drawing/2014/main" id="{FB5F19CF-4AD1-4BE2-A8C2-6E7DADEE6AE0}"/>
              </a:ext>
            </a:extLst>
          </p:cNvPr>
          <p:cNvSpPr>
            <a:spLocks noGrp="1"/>
          </p:cNvSpPr>
          <p:nvPr>
            <p:ph type="tbl" sz="quarter" idx="14"/>
          </p:nvPr>
        </p:nvSpPr>
        <p:spPr>
          <a:xfrm>
            <a:off x="538163" y="1796400"/>
            <a:ext cx="8330400" cy="4424400"/>
          </a:xfrm>
        </p:spPr>
        <p:txBody>
          <a:bodyPr/>
          <a:lstStyle>
            <a:lvl1pPr marL="0" indent="0">
              <a:buNone/>
              <a:defRPr/>
            </a:lvl1pPr>
          </a:lstStyle>
          <a:p>
            <a:r>
              <a:rPr lang="de-DE"/>
              <a:t>Tabelle durch Klicken auf Symbol hinzufügen</a:t>
            </a:r>
            <a:endParaRPr lang="de-DE" dirty="0"/>
          </a:p>
        </p:txBody>
      </p:sp>
    </p:spTree>
    <p:extLst>
      <p:ext uri="{BB962C8B-B14F-4D97-AF65-F5344CB8AC3E}">
        <p14:creationId xmlns:p14="http://schemas.microsoft.com/office/powerpoint/2010/main" val="3381770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F4561FFE-177A-43E8-A2CE-87B21E76A94B}"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Medienplatzhalter 6">
            <a:extLst>
              <a:ext uri="{FF2B5EF4-FFF2-40B4-BE49-F238E27FC236}">
                <a16:creationId xmlns:a16="http://schemas.microsoft.com/office/drawing/2014/main" id="{2286EBC5-D041-4B9D-80FD-51C5915F9E1E}"/>
              </a:ext>
            </a:extLst>
          </p:cNvPr>
          <p:cNvSpPr>
            <a:spLocks noGrp="1"/>
          </p:cNvSpPr>
          <p:nvPr>
            <p:ph type="media" sz="quarter" idx="16"/>
          </p:nvPr>
        </p:nvSpPr>
        <p:spPr>
          <a:xfrm>
            <a:off x="538163" y="1796400"/>
            <a:ext cx="11117262" cy="4424400"/>
          </a:xfrm>
        </p:spPr>
        <p:txBody>
          <a:bodyPr/>
          <a:lstStyle>
            <a:lvl1pPr marL="0" indent="0">
              <a:buNone/>
              <a:defRPr/>
            </a:lvl1pPr>
          </a:lstStyle>
          <a:p>
            <a:r>
              <a:rPr lang="de-DE"/>
              <a:t>Mediaclip durch Klicken auf Symbol hinzufügen</a:t>
            </a:r>
            <a:endParaRPr lang="de-DE" dirty="0"/>
          </a:p>
        </p:txBody>
      </p:sp>
    </p:spTree>
    <p:extLst>
      <p:ext uri="{BB962C8B-B14F-4D97-AF65-F5344CB8AC3E}">
        <p14:creationId xmlns:p14="http://schemas.microsoft.com/office/powerpoint/2010/main" val="320543135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538163" y="1795463"/>
            <a:ext cx="5543550" cy="41688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5544000" cy="41688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27E76584-675E-4920-AAE3-D2FB35E32A5D}"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6" name="Textplatzhalter 8">
            <a:extLst>
              <a:ext uri="{FF2B5EF4-FFF2-40B4-BE49-F238E27FC236}">
                <a16:creationId xmlns:a16="http://schemas.microsoft.com/office/drawing/2014/main" id="{FA381800-E5E6-4B50-B6A7-EC15504F1B17}"/>
              </a:ext>
            </a:extLst>
          </p:cNvPr>
          <p:cNvSpPr>
            <a:spLocks noGrp="1"/>
          </p:cNvSpPr>
          <p:nvPr>
            <p:ph type="body" sz="quarter" idx="16"/>
          </p:nvPr>
        </p:nvSpPr>
        <p:spPr>
          <a:xfrm>
            <a:off x="540000"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
        <p:nvSpPr>
          <p:cNvPr id="17" name="Textplatzhalter 8">
            <a:extLst>
              <a:ext uri="{FF2B5EF4-FFF2-40B4-BE49-F238E27FC236}">
                <a16:creationId xmlns:a16="http://schemas.microsoft.com/office/drawing/2014/main" id="{44CE9DB0-87AA-4F52-95AF-E358C229175B}"/>
              </a:ext>
            </a:extLst>
          </p:cNvPr>
          <p:cNvSpPr>
            <a:spLocks noGrp="1"/>
          </p:cNvSpPr>
          <p:nvPr>
            <p:ph type="body" sz="quarter" idx="17"/>
          </p:nvPr>
        </p:nvSpPr>
        <p:spPr>
          <a:xfrm>
            <a:off x="6112799"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359599582"/>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p15:clr>
            <a:srgbClr val="FBAE40"/>
          </p15:clr>
        </p15:guide>
        <p15:guide id="4" pos="38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er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0" y="1795463"/>
            <a:ext cx="6081713" cy="25164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6081713" cy="2516400"/>
          </a:xfrm>
        </p:spPr>
        <p:txBody>
          <a:bodyPr/>
          <a:lstStyle>
            <a:lvl1pPr marL="0" indent="0">
              <a:buNone/>
              <a:defRPr/>
            </a:lvl1pPr>
          </a:lstStyle>
          <a:p>
            <a:r>
              <a:rPr lang="de-DE"/>
              <a:t>Bild durch Klicken auf Symbol hinzufügen</a:t>
            </a:r>
            <a:endParaRPr lang="de-DE" dirty="0"/>
          </a:p>
        </p:txBody>
      </p:sp>
      <p:sp>
        <p:nvSpPr>
          <p:cNvPr id="22" name="Bildplatzhalter 7">
            <a:extLst>
              <a:ext uri="{FF2B5EF4-FFF2-40B4-BE49-F238E27FC236}">
                <a16:creationId xmlns:a16="http://schemas.microsoft.com/office/drawing/2014/main" id="{177D6DBC-326C-40C3-B630-70378F0EB72E}"/>
              </a:ext>
            </a:extLst>
          </p:cNvPr>
          <p:cNvSpPr>
            <a:spLocks noGrp="1"/>
          </p:cNvSpPr>
          <p:nvPr>
            <p:ph type="pic" sz="quarter" idx="15"/>
          </p:nvPr>
        </p:nvSpPr>
        <p:spPr>
          <a:xfrm>
            <a:off x="0" y="4341600"/>
            <a:ext cx="6081713" cy="2516400"/>
          </a:xfrm>
        </p:spPr>
        <p:txBody>
          <a:bodyPr/>
          <a:lstStyle>
            <a:lvl1pPr marL="0" indent="0">
              <a:buNone/>
              <a:defRPr/>
            </a:lvl1pPr>
          </a:lstStyle>
          <a:p>
            <a:r>
              <a:rPr lang="de-DE"/>
              <a:t>Bild durch Klicken auf Symbol hinzufügen</a:t>
            </a:r>
            <a:endParaRPr lang="de-DE" dirty="0"/>
          </a:p>
        </p:txBody>
      </p:sp>
      <p:sp>
        <p:nvSpPr>
          <p:cNvPr id="23" name="Bildplatzhalter 7">
            <a:extLst>
              <a:ext uri="{FF2B5EF4-FFF2-40B4-BE49-F238E27FC236}">
                <a16:creationId xmlns:a16="http://schemas.microsoft.com/office/drawing/2014/main" id="{C08F5A48-BA7F-4ABB-8093-19F4E13968CE}"/>
              </a:ext>
            </a:extLst>
          </p:cNvPr>
          <p:cNvSpPr>
            <a:spLocks noGrp="1"/>
          </p:cNvSpPr>
          <p:nvPr>
            <p:ph type="pic" sz="quarter" idx="16"/>
          </p:nvPr>
        </p:nvSpPr>
        <p:spPr>
          <a:xfrm>
            <a:off x="6110287" y="4341600"/>
            <a:ext cx="6081713" cy="25164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222270850"/>
      </p:ext>
    </p:extLst>
  </p:cSld>
  <p:clrMapOvr>
    <a:masterClrMapping/>
  </p:clrMapOvr>
  <p:extLst>
    <p:ext uri="{DCECCB84-F9BA-43D5-87BE-67443E8EF086}">
      <p15:sldGuideLst xmlns:p15="http://schemas.microsoft.com/office/powerpoint/2012/main">
        <p15:guide id="1" orient="horz" pos="1131">
          <p15:clr>
            <a:srgbClr val="FBAE40"/>
          </p15:clr>
        </p15:guide>
        <p15:guide id="3" pos="3831" userDrawn="1">
          <p15:clr>
            <a:srgbClr val="FBAE40"/>
          </p15:clr>
        </p15:guide>
        <p15:guide id="4" pos="3849">
          <p15:clr>
            <a:srgbClr val="FBAE40"/>
          </p15:clr>
        </p15:guide>
        <p15:guide id="5" orient="horz" pos="2717" userDrawn="1">
          <p15:clr>
            <a:srgbClr val="FBAE40"/>
          </p15:clr>
        </p15:guide>
        <p15:guide id="6" orient="horz" pos="273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DEEEF02-F29A-4287-9024-E64E73E613E7}"/>
              </a:ext>
            </a:extLst>
          </p:cNvPr>
          <p:cNvSpPr>
            <a:spLocks noGrp="1"/>
          </p:cNvSpPr>
          <p:nvPr>
            <p:ph type="pic" sz="quarter" idx="13"/>
          </p:nvPr>
        </p:nvSpPr>
        <p:spPr>
          <a:xfrm>
            <a:off x="0" y="0"/>
            <a:ext cx="12192000" cy="6858000"/>
          </a:xfrm>
          <a:solidFill>
            <a:schemeClr val="bg1">
              <a:lumMod val="85000"/>
            </a:schemeClr>
          </a:solidFill>
          <a:effectLst>
            <a:fillOverlay blend="mult">
              <a:gradFill>
                <a:gsLst>
                  <a:gs pos="5000">
                    <a:srgbClr val="000000">
                      <a:alpha val="40000"/>
                    </a:srgbClr>
                  </a:gs>
                  <a:gs pos="35000">
                    <a:srgbClr val="000000">
                      <a:alpha val="0"/>
                    </a:srgbClr>
                  </a:gs>
                </a:gsLst>
                <a:lin ang="5400000" scaled="1"/>
              </a:gradFill>
            </a:fillOverlay>
          </a:effectLst>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lvl1pPr>
              <a:defRPr>
                <a:solidFill>
                  <a:schemeClr val="bg1"/>
                </a:solidFill>
              </a:defRPr>
            </a:lvl1pPr>
          </a:lstStyle>
          <a:p>
            <a:r>
              <a:rPr lang="de-DE"/>
              <a:t>Mastertitelformat bearbeiten</a:t>
            </a:r>
            <a:endParaRPr lang="de-DE" dirty="0"/>
          </a:p>
        </p:txBody>
      </p:sp>
    </p:spTree>
    <p:extLst>
      <p:ext uri="{BB962C8B-B14F-4D97-AF65-F5344CB8AC3E}">
        <p14:creationId xmlns:p14="http://schemas.microsoft.com/office/powerpoint/2010/main" val="902022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D578A89-C0F0-443D-9531-0D7FC3EAA008}"/>
              </a:ext>
            </a:extLst>
          </p:cNvPr>
          <p:cNvSpPr>
            <a:spLocks noGrp="1"/>
          </p:cNvSpPr>
          <p:nvPr>
            <p:ph type="dt" sz="half" idx="10"/>
          </p:nvPr>
        </p:nvSpPr>
        <p:spPr/>
        <p:txBody>
          <a:bodyPr/>
          <a:lstStyle/>
          <a:p>
            <a:fld id="{E90C37E1-F433-4A20-B69F-8AA15ADF0110}" type="datetime1">
              <a:rPr lang="de-DE" smtClean="0"/>
              <a:t>10.09.2023</a:t>
            </a:fld>
            <a:endParaRPr lang="de-DE"/>
          </a:p>
        </p:txBody>
      </p:sp>
      <p:sp>
        <p:nvSpPr>
          <p:cNvPr id="4" name="Fußzeilenplatzhalter 3">
            <a:extLst>
              <a:ext uri="{FF2B5EF4-FFF2-40B4-BE49-F238E27FC236}">
                <a16:creationId xmlns:a16="http://schemas.microsoft.com/office/drawing/2014/main" id="{BB652FF4-D877-431D-B8B1-69EC97D3E94A}"/>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E2358F2B-767B-4B06-A617-900387B5CBA3}"/>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4148807776"/>
      </p:ext>
    </p:extLst>
  </p:cSld>
  <p:clrMapOvr>
    <a:masterClrMapping/>
  </p:clrMapOvr>
  <p:extLst>
    <p:ext uri="{DCECCB84-F9BA-43D5-87BE-67443E8EF086}">
      <p15:sldGuideLst xmlns:p15="http://schemas.microsoft.com/office/powerpoint/2012/main">
        <p15:guide id="1" orient="horz" pos="1130" userDrawn="1">
          <p15:clr>
            <a:srgbClr val="FBAE40"/>
          </p15:clr>
        </p15:guide>
        <p15:guide id="2" orient="horz" pos="39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3496F3-33CA-4F26-9EB2-190F056DC85A}"/>
              </a:ext>
            </a:extLst>
          </p:cNvPr>
          <p:cNvSpPr>
            <a:spLocks noGrp="1"/>
          </p:cNvSpPr>
          <p:nvPr>
            <p:ph type="dt" sz="half" idx="10"/>
          </p:nvPr>
        </p:nvSpPr>
        <p:spPr/>
        <p:txBody>
          <a:bodyPr/>
          <a:lstStyle/>
          <a:p>
            <a:fld id="{767CA576-E07D-45B9-BEC9-B5A4257B9849}" type="datetime1">
              <a:rPr lang="de-DE" smtClean="0"/>
              <a:t>10.09.2023</a:t>
            </a:fld>
            <a:endParaRPr lang="de-DE"/>
          </a:p>
        </p:txBody>
      </p:sp>
      <p:sp>
        <p:nvSpPr>
          <p:cNvPr id="3" name="Fußzeilenplatzhalter 2">
            <a:extLst>
              <a:ext uri="{FF2B5EF4-FFF2-40B4-BE49-F238E27FC236}">
                <a16:creationId xmlns:a16="http://schemas.microsoft.com/office/drawing/2014/main" id="{E1548F96-ACF3-4119-983C-C97658FBF79B}"/>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4" name="Foliennummernplatzhalter 3">
            <a:extLst>
              <a:ext uri="{FF2B5EF4-FFF2-40B4-BE49-F238E27FC236}">
                <a16:creationId xmlns:a16="http://schemas.microsoft.com/office/drawing/2014/main" id="{C41FC7B1-5A16-4634-B11A-8B7C462DDAF7}"/>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2139854966"/>
      </p:ext>
    </p:extLst>
  </p:cSld>
  <p:clrMapOvr>
    <a:masterClrMapping/>
  </p:clrMapOvr>
  <p:extLst>
    <p:ext uri="{DCECCB84-F9BA-43D5-87BE-67443E8EF086}">
      <p15:sldGuideLst xmlns:p15="http://schemas.microsoft.com/office/powerpoint/2012/main">
        <p15:guide id="1" orient="horz" pos="39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17E6F06C-34FD-4829-90AA-61F7F98767A6}"/>
              </a:ext>
            </a:extLst>
          </p:cNvPr>
          <p:cNvSpPr>
            <a:spLocks noGrp="1"/>
          </p:cNvSpPr>
          <p:nvPr>
            <p:ph type="pic" sz="quarter" idx="12"/>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4342"/>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0544A502-43E6-4905-8727-009ADC71707D}" type="datetime1">
              <a:rPr lang="de-DE" smtClean="0"/>
              <a:t>10.09.2023</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812891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1"/>
            <a:ext cx="5378450" cy="2314573"/>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148668353"/>
      </p:ext>
    </p:extLst>
  </p:cSld>
  <p:clrMapOvr>
    <a:masterClrMapping/>
  </p:clrMapOvr>
  <p:extLst>
    <p:ext uri="{DCECCB84-F9BA-43D5-87BE-67443E8EF086}">
      <p15:sldGuideLst xmlns:p15="http://schemas.microsoft.com/office/powerpoint/2012/main">
        <p15:guide id="1" orient="horz" pos="1602">
          <p15:clr>
            <a:srgbClr val="FBAE40"/>
          </p15:clr>
        </p15:guide>
        <p15:guide id="2" orient="horz" pos="3918">
          <p15:clr>
            <a:srgbClr val="FBAE40"/>
          </p15:clr>
        </p15:guide>
        <p15:guide id="3" orient="horz" pos="245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hlussfolie 2">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2"/>
            <a:ext cx="5378450" cy="2314574"/>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471129926"/>
      </p:ext>
    </p:extLst>
  </p:cSld>
  <p:clrMapOvr>
    <a:masterClrMapping/>
  </p:clrMapOvr>
  <p:extLst>
    <p:ext uri="{DCECCB84-F9BA-43D5-87BE-67443E8EF086}">
      <p15:sldGuideLst xmlns:p15="http://schemas.microsoft.com/office/powerpoint/2012/main">
        <p15:guide id="1" orient="horz" pos="1602" userDrawn="1">
          <p15:clr>
            <a:srgbClr val="FBAE40"/>
          </p15:clr>
        </p15:guide>
        <p15:guide id="2" orient="horz" pos="3918">
          <p15:clr>
            <a:srgbClr val="FBAE40"/>
          </p15:clr>
        </p15:guide>
        <p15:guide id="3" orient="horz" pos="24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weiss, orange">
    <p:bg>
      <p:bgPr>
        <a:solidFill>
          <a:schemeClr val="bg1"/>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solidFill>
            <a:schemeClr val="tx2"/>
          </a:solidFill>
          <a:ln w="12700" cap="flat">
            <a:noFill/>
            <a:prstDash val="solid"/>
            <a:miter/>
          </a:ln>
        </p:spPr>
        <p:txBody>
          <a:bodyPr rtlCol="0" anchor="ctr"/>
          <a:lstStyle/>
          <a:p>
            <a:endParaRPr lang="de-DE"/>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5BC2DF25-5AF0-47BC-BDE1-666A9754009B}" type="datetime1">
              <a:rPr lang="de-DE" smtClean="0"/>
              <a:t>10.09.2023</a:t>
            </a:fld>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grpSp>
        <p:nvGrpSpPr>
          <p:cNvPr id="19" name="Gruppieren 18">
            <a:extLst>
              <a:ext uri="{FF2B5EF4-FFF2-40B4-BE49-F238E27FC236}">
                <a16:creationId xmlns:a16="http://schemas.microsoft.com/office/drawing/2014/main" id="{77D8DA91-3E84-48F2-8B06-E75299069572}"/>
              </a:ext>
            </a:extLst>
          </p:cNvPr>
          <p:cNvGrpSpPr>
            <a:grpSpLocks noChangeAspect="1"/>
          </p:cNvGrpSpPr>
          <p:nvPr userDrawn="1"/>
        </p:nvGrpSpPr>
        <p:grpSpPr>
          <a:xfrm>
            <a:off x="543809" y="461870"/>
            <a:ext cx="3401921" cy="428467"/>
            <a:chOff x="4821634" y="1942159"/>
            <a:chExt cx="2548416" cy="320973"/>
          </a:xfrm>
        </p:grpSpPr>
        <p:sp>
          <p:nvSpPr>
            <p:cNvPr id="20" name="Freihandform 11">
              <a:extLst>
                <a:ext uri="{FF2B5EF4-FFF2-40B4-BE49-F238E27FC236}">
                  <a16:creationId xmlns:a16="http://schemas.microsoft.com/office/drawing/2014/main" id="{C80FF3E6-080C-47B4-ABF9-3957B1515084}"/>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1" name="Freihandform 12">
              <a:extLst>
                <a:ext uri="{FF2B5EF4-FFF2-40B4-BE49-F238E27FC236}">
                  <a16:creationId xmlns:a16="http://schemas.microsoft.com/office/drawing/2014/main" id="{1F401944-03C2-4A1E-A88F-84673C7C014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22" name="Freihandform 13">
              <a:extLst>
                <a:ext uri="{FF2B5EF4-FFF2-40B4-BE49-F238E27FC236}">
                  <a16:creationId xmlns:a16="http://schemas.microsoft.com/office/drawing/2014/main" id="{738268AA-BDA6-437D-8B23-EB2A16B64AA2}"/>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286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solidFill>
          <a:schemeClr val="accent2"/>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0A45BED-6188-4555-B827-ABD5A2A0DA46}"/>
              </a:ext>
            </a:extLst>
          </p:cNvPr>
          <p:cNvSpPr>
            <a:spLocks noGrp="1"/>
          </p:cNvSpPr>
          <p:nvPr>
            <p:ph type="dt" sz="half" idx="10"/>
          </p:nvPr>
        </p:nvSpPr>
        <p:spPr/>
        <p:txBody>
          <a:bodyPr/>
          <a:lstStyle/>
          <a:p>
            <a:fld id="{C0172613-948D-48C7-8EC6-4D1C1AA0DFEF}" type="datetime1">
              <a:rPr lang="de-DE" smtClean="0"/>
              <a:t>10.09.2023</a:t>
            </a:fld>
            <a:endParaRPr lang="de-DE" dirty="0"/>
          </a:p>
        </p:txBody>
      </p:sp>
      <p:sp>
        <p:nvSpPr>
          <p:cNvPr id="7" name="Grafik 4">
            <a:extLst>
              <a:ext uri="{FF2B5EF4-FFF2-40B4-BE49-F238E27FC236}">
                <a16:creationId xmlns:a16="http://schemas.microsoft.com/office/drawing/2014/main" id="{D81C597C-E687-4AAC-87BD-BDB67F03D90F}"/>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
        <p:nvSpPr>
          <p:cNvPr id="11" name="Fußzeilenplatzhalter 10">
            <a:extLst>
              <a:ext uri="{FF2B5EF4-FFF2-40B4-BE49-F238E27FC236}">
                <a16:creationId xmlns:a16="http://schemas.microsoft.com/office/drawing/2014/main" id="{9EEC1278-CB8C-4609-BA2C-D55E84D555E0}"/>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12" name="Foliennummernplatzhalter 11">
            <a:extLst>
              <a:ext uri="{FF2B5EF4-FFF2-40B4-BE49-F238E27FC236}">
                <a16:creationId xmlns:a16="http://schemas.microsoft.com/office/drawing/2014/main" id="{4D6B1AA6-F212-420B-8E23-E8BBCE10B69E}"/>
              </a:ext>
            </a:extLst>
          </p:cNvPr>
          <p:cNvSpPr>
            <a:spLocks noGrp="1"/>
          </p:cNvSpPr>
          <p:nvPr>
            <p:ph type="sldNum" sz="quarter" idx="12"/>
          </p:nvPr>
        </p:nvSpPr>
        <p:spPr/>
        <p:txBody>
          <a:bodyPr/>
          <a:lstStyle/>
          <a:p>
            <a:fld id="{C4F21E18-F387-4305-A0C6-40E8504050B5}" type="slidenum">
              <a:rPr lang="de-DE" smtClean="0"/>
              <a:pPr/>
              <a:t>‹Nr.›</a:t>
            </a:fld>
            <a:endParaRPr lang="de-DE" dirty="0"/>
          </a:p>
        </p:txBody>
      </p:sp>
      <p:grpSp>
        <p:nvGrpSpPr>
          <p:cNvPr id="13" name="Gruppieren 12">
            <a:extLst>
              <a:ext uri="{FF2B5EF4-FFF2-40B4-BE49-F238E27FC236}">
                <a16:creationId xmlns:a16="http://schemas.microsoft.com/office/drawing/2014/main" id="{C8775D3C-C984-4C38-A122-E33B0E2EC35A}"/>
              </a:ext>
            </a:extLst>
          </p:cNvPr>
          <p:cNvGrpSpPr>
            <a:grpSpLocks noChangeAspect="1"/>
          </p:cNvGrpSpPr>
          <p:nvPr userDrawn="1"/>
        </p:nvGrpSpPr>
        <p:grpSpPr>
          <a:xfrm>
            <a:off x="538162" y="6536381"/>
            <a:ext cx="637200" cy="155601"/>
            <a:chOff x="4821634" y="1946484"/>
            <a:chExt cx="1213526" cy="296341"/>
          </a:xfrm>
        </p:grpSpPr>
        <p:sp>
          <p:nvSpPr>
            <p:cNvPr id="14" name="Freihandform 11">
              <a:extLst>
                <a:ext uri="{FF2B5EF4-FFF2-40B4-BE49-F238E27FC236}">
                  <a16:creationId xmlns:a16="http://schemas.microsoft.com/office/drawing/2014/main" id="{677017B7-CB0A-4A79-8961-195241114668}"/>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5" name="Freihandform 12">
              <a:extLst>
                <a:ext uri="{FF2B5EF4-FFF2-40B4-BE49-F238E27FC236}">
                  <a16:creationId xmlns:a16="http://schemas.microsoft.com/office/drawing/2014/main" id="{82CD6EE2-716A-44DC-9237-4BE509C4609F}"/>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79466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trenner mit Bild">
    <p:bg>
      <p:bgPr>
        <a:solidFill>
          <a:schemeClr val="accent1"/>
        </a:solidFill>
        <a:effectLst/>
      </p:bgPr>
    </p:bg>
    <p:spTree>
      <p:nvGrpSpPr>
        <p:cNvPr id="1" name=""/>
        <p:cNvGrpSpPr/>
        <p:nvPr/>
      </p:nvGrpSpPr>
      <p:grpSpPr>
        <a:xfrm>
          <a:off x="0" y="0"/>
          <a:ext cx="0" cy="0"/>
          <a:chOff x="0" y="0"/>
          <a:chExt cx="0" cy="0"/>
        </a:xfrm>
      </p:grpSpPr>
      <p:sp>
        <p:nvSpPr>
          <p:cNvPr id="8" name="Bildplatzhalter 14">
            <a:extLst>
              <a:ext uri="{FF2B5EF4-FFF2-40B4-BE49-F238E27FC236}">
                <a16:creationId xmlns:a16="http://schemas.microsoft.com/office/drawing/2014/main" id="{AB88BDEF-9731-4A05-B50F-95520615B047}"/>
              </a:ext>
            </a:extLst>
          </p:cNvPr>
          <p:cNvSpPr>
            <a:spLocks noGrp="1"/>
          </p:cNvSpPr>
          <p:nvPr>
            <p:ph type="pic" sz="quarter" idx="13"/>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Tree>
    <p:extLst>
      <p:ext uri="{BB962C8B-B14F-4D97-AF65-F5344CB8AC3E}">
        <p14:creationId xmlns:p14="http://schemas.microsoft.com/office/powerpoint/2010/main" val="98582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F8AF8422-7EF4-406F-A7A2-9E10FB2B5445}"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8330400" cy="4424400"/>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949426502"/>
      </p:ext>
    </p:extLst>
  </p:cSld>
  <p:clrMapOvr>
    <a:masterClrMapping/>
  </p:clrMapOvr>
  <p:extLst>
    <p:ext uri="{DCECCB84-F9BA-43D5-87BE-67443E8EF086}">
      <p15:sldGuideLst xmlns:p15="http://schemas.microsoft.com/office/powerpoint/2012/main">
        <p15:guide id="1" orient="horz" pos="1131" userDrawn="1">
          <p15:clr>
            <a:srgbClr val="FBAE40"/>
          </p15:clr>
        </p15:guide>
        <p15:guide id="2" orient="horz" pos="3918" userDrawn="1">
          <p15:clr>
            <a:srgbClr val="FBAE40"/>
          </p15:clr>
        </p15:guide>
        <p15:guide id="3" pos="55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FDA028B8-79F7-400F-91F6-FFF5746060C9}"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0">
            <a:extLst>
              <a:ext uri="{FF2B5EF4-FFF2-40B4-BE49-F238E27FC236}">
                <a16:creationId xmlns:a16="http://schemas.microsoft.com/office/drawing/2014/main" id="{425ED3A5-A769-4972-A393-120855EA4FE8}"/>
              </a:ext>
            </a:extLst>
          </p:cNvPr>
          <p:cNvSpPr>
            <a:spLocks noGrp="1"/>
          </p:cNvSpPr>
          <p:nvPr>
            <p:ph type="body" sz="quarter" idx="14"/>
          </p:nvPr>
        </p:nvSpPr>
        <p:spPr>
          <a:xfrm>
            <a:off x="6276975" y="1795463"/>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11940678"/>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userDrawn="1">
          <p15:clr>
            <a:srgbClr val="FBAE40"/>
          </p15:clr>
        </p15:guide>
        <p15:guide id="4" pos="395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Text,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07C54914-628E-4BFD-9C19-4B97900936B0}"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61128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6112799" y="6034810"/>
            <a:ext cx="5544000" cy="234000"/>
          </a:xfrm>
        </p:spPr>
        <p:txBody>
          <a:bodyPr anchor="b" anchorCtr="0"/>
          <a:lstStyle>
            <a:lvl1pPr marL="0" indent="0">
              <a:lnSpc>
                <a:spcPct val="110000"/>
              </a:lnSpc>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349244074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Bild links,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EE2081D1-E72C-42E8-9DEB-593B174FA2A2}" type="datetime1">
              <a:rPr lang="de-DE" smtClean="0"/>
              <a:t>10.09.2023</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6278400"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5400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540000" y="6033600"/>
            <a:ext cx="5544000" cy="234000"/>
          </a:xfrm>
        </p:spPr>
        <p:txBody>
          <a:bodyPr anchor="b" anchorCtr="0"/>
          <a:lstStyle>
            <a:lvl1pPr marL="0" indent="0">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215949663"/>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userDrawn="1">
          <p15:clr>
            <a:srgbClr val="FBAE40"/>
          </p15:clr>
        </p15:guide>
        <p15:guide id="4" pos="39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181934-5D6D-4F2A-BBBF-3FB598253373}"/>
              </a:ext>
            </a:extLst>
          </p:cNvPr>
          <p:cNvSpPr>
            <a:spLocks noGrp="1"/>
          </p:cNvSpPr>
          <p:nvPr>
            <p:ph type="title"/>
          </p:nvPr>
        </p:nvSpPr>
        <p:spPr>
          <a:xfrm>
            <a:off x="538163" y="376211"/>
            <a:ext cx="11117262" cy="900000"/>
          </a:xfrm>
          <a:prstGeom prst="rect">
            <a:avLst/>
          </a:prstGeom>
          <a:noFill/>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AD2064C0-3608-4939-BD06-8E901E9CEE48}"/>
              </a:ext>
            </a:extLst>
          </p:cNvPr>
          <p:cNvSpPr>
            <a:spLocks noGrp="1"/>
          </p:cNvSpPr>
          <p:nvPr>
            <p:ph type="body" idx="1"/>
          </p:nvPr>
        </p:nvSpPr>
        <p:spPr>
          <a:xfrm>
            <a:off x="540000" y="1796870"/>
            <a:ext cx="11116800" cy="4424400"/>
          </a:xfrm>
          <a:prstGeom prst="rect">
            <a:avLst/>
          </a:prstGeom>
          <a:noFill/>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AE449BEC-7FA2-4250-9996-73DB5B41B85B}"/>
              </a:ext>
            </a:extLst>
          </p:cNvPr>
          <p:cNvSpPr>
            <a:spLocks noGrp="1"/>
          </p:cNvSpPr>
          <p:nvPr>
            <p:ph type="dt" sz="half" idx="2"/>
          </p:nvPr>
        </p:nvSpPr>
        <p:spPr>
          <a:xfrm>
            <a:off x="1281600" y="6539706"/>
            <a:ext cx="756000" cy="180000"/>
          </a:xfrm>
          <a:prstGeom prst="rect">
            <a:avLst/>
          </a:prstGeom>
        </p:spPr>
        <p:txBody>
          <a:bodyPr vert="horz" lIns="0" tIns="0" rIns="0" bIns="0" rtlCol="0" anchor="b" anchorCtr="0">
            <a:noAutofit/>
          </a:bodyPr>
          <a:lstStyle>
            <a:lvl1pPr marL="0" indent="0" algn="ctr">
              <a:buNone/>
              <a:defRPr sz="1000">
                <a:solidFill>
                  <a:schemeClr val="tx1"/>
                </a:solidFill>
              </a:defRPr>
            </a:lvl1pPr>
          </a:lstStyle>
          <a:p>
            <a:fld id="{3315571D-9EC9-45E9-BA1A-FB398ED93250}" type="datetime1">
              <a:rPr lang="de-DE" smtClean="0"/>
              <a:t>10.09.2023</a:t>
            </a:fld>
            <a:endParaRPr lang="de-DE" dirty="0"/>
          </a:p>
        </p:txBody>
      </p:sp>
      <p:sp>
        <p:nvSpPr>
          <p:cNvPr id="5" name="Fußzeilenplatzhalter 4">
            <a:extLst>
              <a:ext uri="{FF2B5EF4-FFF2-40B4-BE49-F238E27FC236}">
                <a16:creationId xmlns:a16="http://schemas.microsoft.com/office/drawing/2014/main" id="{99CFBDE9-3253-4A5A-8DAA-DF6E1CED1517}"/>
              </a:ext>
            </a:extLst>
          </p:cNvPr>
          <p:cNvSpPr>
            <a:spLocks noGrp="1"/>
          </p:cNvSpPr>
          <p:nvPr>
            <p:ph type="ftr" sz="quarter" idx="3"/>
          </p:nvPr>
        </p:nvSpPr>
        <p:spPr>
          <a:xfrm>
            <a:off x="2126370" y="6539706"/>
            <a:ext cx="8640000" cy="180000"/>
          </a:xfrm>
          <a:prstGeom prst="rect">
            <a:avLst/>
          </a:prstGeom>
        </p:spPr>
        <p:txBody>
          <a:bodyPr vert="horz" lIns="0" tIns="0" rIns="0" bIns="0" rtlCol="0" anchor="b" anchorCtr="0">
            <a:noAutofit/>
          </a:bodyPr>
          <a:lstStyle>
            <a:lvl1pPr algn="l">
              <a:defRPr sz="1000">
                <a:solidFill>
                  <a:schemeClr val="tx1"/>
                </a:solidFill>
              </a:defRPr>
            </a:lvl1pPr>
          </a:lstStyle>
          <a:p>
            <a:pPr marL="0" indent="0">
              <a:buFont typeface="Symbol" panose="05050102010706020507" pitchFamily="18" charset="2"/>
              <a:buNone/>
            </a:pPr>
            <a:r>
              <a:rPr lang="de-DE"/>
              <a:t>OPALADIN / Projektstand / Torsten Munkelt, Paul Christ</a:t>
            </a:r>
            <a:endParaRPr lang="de-DE" dirty="0"/>
          </a:p>
        </p:txBody>
      </p:sp>
      <p:sp>
        <p:nvSpPr>
          <p:cNvPr id="6" name="Foliennummernplatzhalter 5">
            <a:extLst>
              <a:ext uri="{FF2B5EF4-FFF2-40B4-BE49-F238E27FC236}">
                <a16:creationId xmlns:a16="http://schemas.microsoft.com/office/drawing/2014/main" id="{CC7B99E1-9F31-4410-BD15-9B13E25BDA5F}"/>
              </a:ext>
            </a:extLst>
          </p:cNvPr>
          <p:cNvSpPr>
            <a:spLocks noGrp="1"/>
          </p:cNvSpPr>
          <p:nvPr>
            <p:ph type="sldNum" sz="quarter" idx="4"/>
          </p:nvPr>
        </p:nvSpPr>
        <p:spPr>
          <a:xfrm>
            <a:off x="11116800" y="6539706"/>
            <a:ext cx="539750" cy="180000"/>
          </a:xfrm>
          <a:prstGeom prst="rect">
            <a:avLst/>
          </a:prstGeom>
        </p:spPr>
        <p:txBody>
          <a:bodyPr vert="horz" lIns="0" tIns="0" rIns="0" bIns="0" rtlCol="0" anchor="b" anchorCtr="0">
            <a:noAutofit/>
          </a:bodyPr>
          <a:lstStyle>
            <a:lvl1pPr marL="0" indent="0" algn="r">
              <a:buNone/>
              <a:defRPr sz="1000">
                <a:solidFill>
                  <a:schemeClr val="tx1"/>
                </a:solidFill>
              </a:defRPr>
            </a:lvl1pPr>
          </a:lstStyle>
          <a:p>
            <a:fld id="{C4F21E18-F387-4305-A0C6-40E8504050B5}" type="slidenum">
              <a:rPr lang="de-DE" smtClean="0"/>
              <a:pPr/>
              <a:t>‹Nr.›</a:t>
            </a:fld>
            <a:endParaRPr lang="de-DE" dirty="0"/>
          </a:p>
        </p:txBody>
      </p:sp>
      <p:grpSp>
        <p:nvGrpSpPr>
          <p:cNvPr id="18" name="Gruppieren 17">
            <a:extLst>
              <a:ext uri="{FF2B5EF4-FFF2-40B4-BE49-F238E27FC236}">
                <a16:creationId xmlns:a16="http://schemas.microsoft.com/office/drawing/2014/main" id="{06E14201-BCB3-4636-9EAE-DB6175F4BB8A}"/>
              </a:ext>
            </a:extLst>
          </p:cNvPr>
          <p:cNvGrpSpPr>
            <a:grpSpLocks noChangeAspect="1"/>
          </p:cNvGrpSpPr>
          <p:nvPr userDrawn="1"/>
        </p:nvGrpSpPr>
        <p:grpSpPr>
          <a:xfrm>
            <a:off x="538162" y="6536381"/>
            <a:ext cx="637200" cy="155601"/>
            <a:chOff x="4821634" y="1946484"/>
            <a:chExt cx="1213526" cy="296341"/>
          </a:xfrm>
        </p:grpSpPr>
        <p:sp>
          <p:nvSpPr>
            <p:cNvPr id="19" name="Freihandform 11">
              <a:extLst>
                <a:ext uri="{FF2B5EF4-FFF2-40B4-BE49-F238E27FC236}">
                  <a16:creationId xmlns:a16="http://schemas.microsoft.com/office/drawing/2014/main" id="{80035CED-69EF-4762-8199-789EA680C2FA}"/>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0" name="Freihandform 12">
              <a:extLst>
                <a:ext uri="{FF2B5EF4-FFF2-40B4-BE49-F238E27FC236}">
                  <a16:creationId xmlns:a16="http://schemas.microsoft.com/office/drawing/2014/main" id="{A399FD64-F5F1-4761-8039-EECE246C1C6C}"/>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639905176"/>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87" r:id="rId3"/>
    <p:sldLayoutId id="2147483663" r:id="rId4"/>
    <p:sldLayoutId id="2147483678" r:id="rId5"/>
    <p:sldLayoutId id="2147483662" r:id="rId6"/>
    <p:sldLayoutId id="2147483674" r:id="rId7"/>
    <p:sldLayoutId id="2147483679" r:id="rId8"/>
    <p:sldLayoutId id="2147483680" r:id="rId9"/>
    <p:sldLayoutId id="2147483677" r:id="rId10"/>
    <p:sldLayoutId id="2147483673" r:id="rId11"/>
    <p:sldLayoutId id="2147483676" r:id="rId12"/>
    <p:sldLayoutId id="2147483675" r:id="rId13"/>
    <p:sldLayoutId id="2147483685" r:id="rId14"/>
    <p:sldLayoutId id="2147483682" r:id="rId15"/>
    <p:sldLayoutId id="2147483681" r:id="rId16"/>
    <p:sldLayoutId id="2147483683" r:id="rId17"/>
    <p:sldLayoutId id="2147483666" r:id="rId18"/>
    <p:sldLayoutId id="2147483667" r:id="rId19"/>
    <p:sldLayoutId id="2147483686" r:id="rId20"/>
    <p:sldLayoutId id="2147483684" r:id="rId21"/>
  </p:sldLayoutIdLst>
  <p:hf hdr="0"/>
  <p:txStyles>
    <p:titleStyle>
      <a:lvl1pPr algn="l" defTabSz="914400" rtl="0" eaLnBrk="1" latinLnBrk="0" hangingPunct="1">
        <a:lnSpc>
          <a:spcPct val="100000"/>
        </a:lnSpc>
        <a:spcBef>
          <a:spcPct val="0"/>
        </a:spcBef>
        <a:buNone/>
        <a:defRPr sz="3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10000"/>
        </a:lnSpc>
        <a:spcBef>
          <a:spcPts val="0"/>
        </a:spcBef>
        <a:buFont typeface="Arial" panose="020B0604020202020204" pitchFamily="34" charset="0"/>
        <a:buNone/>
        <a:tabLst>
          <a:tab pos="180000" algn="l"/>
          <a:tab pos="360000" algn="l"/>
          <a:tab pos="540000" algn="l"/>
        </a:tabLst>
        <a:defRPr sz="1400" kern="1200">
          <a:solidFill>
            <a:schemeClr val="tx1"/>
          </a:solidFill>
          <a:latin typeface="+mn-lt"/>
          <a:ea typeface="+mn-ea"/>
          <a:cs typeface="+mn-cs"/>
        </a:defRPr>
      </a:lvl1pPr>
      <a:lvl2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Tx/>
        <a:buNone/>
        <a:tabLst>
          <a:tab pos="180000" algn="l"/>
          <a:tab pos="360000" algn="l"/>
          <a:tab pos="540000" algn="l"/>
        </a:tabLst>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FontTx/>
        <a:buNone/>
        <a:tabLst>
          <a:tab pos="180000" algn="l"/>
          <a:tab pos="360000" algn="l"/>
          <a:tab pos="540000" algn="l"/>
        </a:tabLst>
        <a:defRPr sz="1000" kern="1200">
          <a:solidFill>
            <a:schemeClr val="tx1"/>
          </a:solidFill>
          <a:latin typeface="+mn-lt"/>
          <a:ea typeface="+mn-ea"/>
          <a:cs typeface="+mn-cs"/>
        </a:defRPr>
      </a:lvl5pPr>
      <a:lvl6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000" kern="1200">
          <a:solidFill>
            <a:schemeClr val="tx1"/>
          </a:solidFill>
          <a:latin typeface="+mn-lt"/>
          <a:ea typeface="+mn-ea"/>
          <a:cs typeface="+mn-cs"/>
        </a:defRPr>
      </a:lvl6pPr>
      <a:lvl7pPr marL="0" indent="0" algn="l" defTabSz="914400" rtl="0" eaLnBrk="1" latinLnBrk="0" hangingPunct="1">
        <a:lnSpc>
          <a:spcPct val="110000"/>
        </a:lnSpc>
        <a:spcBef>
          <a:spcPts val="0"/>
        </a:spcBef>
        <a:buFontTx/>
        <a:buNone/>
        <a:tabLst>
          <a:tab pos="180000" algn="l"/>
          <a:tab pos="360000" algn="l"/>
          <a:tab pos="540000" algn="l"/>
        </a:tabLst>
        <a:defRPr sz="900" kern="1200">
          <a:solidFill>
            <a:schemeClr val="tx1"/>
          </a:solidFill>
          <a:latin typeface="+mn-lt"/>
          <a:ea typeface="+mn-ea"/>
          <a:cs typeface="+mn-cs"/>
        </a:defRPr>
      </a:lvl7pPr>
      <a:lvl8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900" kern="1200">
          <a:solidFill>
            <a:schemeClr val="tx1"/>
          </a:solidFill>
          <a:latin typeface="+mn-lt"/>
          <a:ea typeface="+mn-ea"/>
          <a:cs typeface="+mn-cs"/>
        </a:defRPr>
      </a:lvl8pPr>
      <a:lvl9pPr marL="0" indent="0" algn="l" defTabSz="914400" rtl="0" eaLnBrk="1" latinLnBrk="0" hangingPunct="1">
        <a:lnSpc>
          <a:spcPct val="110000"/>
        </a:lnSpc>
        <a:spcBef>
          <a:spcPts val="0"/>
        </a:spcBef>
        <a:buFontTx/>
        <a:buNone/>
        <a:tabLst>
          <a:tab pos="180000" algn="l"/>
          <a:tab pos="360000" algn="l"/>
          <a:tab pos="540000" algn="l"/>
        </a:tabLst>
        <a:defRPr sz="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userDrawn="1">
          <p15:clr>
            <a:srgbClr val="F26B43"/>
          </p15:clr>
        </p15:guide>
        <p15:guide id="2" pos="7342" userDrawn="1">
          <p15:clr>
            <a:srgbClr val="F26B43"/>
          </p15:clr>
        </p15:guide>
        <p15:guide id="3" orient="horz" pos="293" userDrawn="1">
          <p15:clr>
            <a:srgbClr val="F26B43"/>
          </p15:clr>
        </p15:guide>
        <p15:guide id="5" orient="horz" pos="41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www.imsglobal.org/question/qtiv2p2/QTIv2p2-ASI-InformationModelv1p0/imsqtiv2p2_asi_v1p0_InfoModelv1p0.html#Data_ChoiceInteractio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imsglobal.org/spec/qti/v3p0/guide#h.w7rp6is7v7fd"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686610-444B-317D-CA2F-034AF1B62F52}"/>
              </a:ext>
            </a:extLst>
          </p:cNvPr>
          <p:cNvSpPr>
            <a:spLocks noGrp="1"/>
          </p:cNvSpPr>
          <p:nvPr>
            <p:ph type="body" sz="quarter" idx="10"/>
          </p:nvPr>
        </p:nvSpPr>
        <p:spPr/>
        <p:txBody>
          <a:bodyPr/>
          <a:lstStyle/>
          <a:p>
            <a:r>
              <a:rPr lang="de-DE" dirty="0"/>
              <a:t>Teilvorhaben IV: „E-Assessment und Kompetenzmessung“</a:t>
            </a:r>
          </a:p>
        </p:txBody>
      </p:sp>
      <p:sp>
        <p:nvSpPr>
          <p:cNvPr id="3" name="Datumsplatzhalter 2">
            <a:extLst>
              <a:ext uri="{FF2B5EF4-FFF2-40B4-BE49-F238E27FC236}">
                <a16:creationId xmlns:a16="http://schemas.microsoft.com/office/drawing/2014/main" id="{E704A5A9-27A1-0315-F1FD-73DD47FF944A}"/>
              </a:ext>
            </a:extLst>
          </p:cNvPr>
          <p:cNvSpPr>
            <a:spLocks noGrp="1"/>
          </p:cNvSpPr>
          <p:nvPr>
            <p:ph type="dt" sz="half" idx="11"/>
          </p:nvPr>
        </p:nvSpPr>
        <p:spPr/>
        <p:txBody>
          <a:bodyPr/>
          <a:lstStyle/>
          <a:p>
            <a:fld id="{8D1B6CCA-2A2B-472A-93B6-53BDA4D4CDCC}" type="datetime1">
              <a:rPr lang="de-DE" smtClean="0"/>
              <a:t>10.09.2023</a:t>
            </a:fld>
            <a:endParaRPr lang="de-DE" dirty="0"/>
          </a:p>
        </p:txBody>
      </p:sp>
      <p:sp>
        <p:nvSpPr>
          <p:cNvPr id="4" name="Titel 3">
            <a:extLst>
              <a:ext uri="{FF2B5EF4-FFF2-40B4-BE49-F238E27FC236}">
                <a16:creationId xmlns:a16="http://schemas.microsoft.com/office/drawing/2014/main" id="{3E68ABBC-1E82-744F-6D78-1B01D09E2921}"/>
              </a:ext>
            </a:extLst>
          </p:cNvPr>
          <p:cNvSpPr>
            <a:spLocks noGrp="1"/>
          </p:cNvSpPr>
          <p:nvPr>
            <p:ph type="ctrTitle"/>
          </p:nvPr>
        </p:nvSpPr>
        <p:spPr/>
        <p:txBody>
          <a:bodyPr/>
          <a:lstStyle/>
          <a:p>
            <a:r>
              <a:rPr lang="de-DE" dirty="0"/>
              <a:t>OPALADIN: </a:t>
            </a:r>
            <a:br>
              <a:rPr lang="de-DE" dirty="0"/>
            </a:br>
            <a:r>
              <a:rPr lang="de-DE" dirty="0"/>
              <a:t>ALADIN </a:t>
            </a:r>
            <a:r>
              <a:rPr lang="de-DE" dirty="0" err="1"/>
              <a:t>goes</a:t>
            </a:r>
            <a:r>
              <a:rPr lang="de-DE" dirty="0"/>
              <a:t> OPAL</a:t>
            </a:r>
          </a:p>
        </p:txBody>
      </p:sp>
      <p:pic>
        <p:nvPicPr>
          <p:cNvPr id="7" name="Grafik 6">
            <a:extLst>
              <a:ext uri="{FF2B5EF4-FFF2-40B4-BE49-F238E27FC236}">
                <a16:creationId xmlns:a16="http://schemas.microsoft.com/office/drawing/2014/main" id="{92E7A673-B416-A32D-4706-9D6BCFD0081C}"/>
              </a:ext>
            </a:extLst>
          </p:cNvPr>
          <p:cNvPicPr>
            <a:picLocks noChangeAspect="1"/>
          </p:cNvPicPr>
          <p:nvPr/>
        </p:nvPicPr>
        <p:blipFill>
          <a:blip r:embed="rId2"/>
          <a:stretch>
            <a:fillRect/>
          </a:stretch>
        </p:blipFill>
        <p:spPr>
          <a:xfrm>
            <a:off x="538163" y="1112992"/>
            <a:ext cx="525826" cy="670618"/>
          </a:xfrm>
          <a:prstGeom prst="rect">
            <a:avLst/>
          </a:prstGeom>
        </p:spPr>
      </p:pic>
      <p:pic>
        <p:nvPicPr>
          <p:cNvPr id="9" name="Grafik 8">
            <a:extLst>
              <a:ext uri="{FF2B5EF4-FFF2-40B4-BE49-F238E27FC236}">
                <a16:creationId xmlns:a16="http://schemas.microsoft.com/office/drawing/2014/main" id="{7148C5E3-E5AD-0649-F667-0BC9054F99BF}"/>
              </a:ext>
            </a:extLst>
          </p:cNvPr>
          <p:cNvPicPr>
            <a:picLocks noChangeAspect="1"/>
          </p:cNvPicPr>
          <p:nvPr/>
        </p:nvPicPr>
        <p:blipFill>
          <a:blip r:embed="rId3"/>
          <a:stretch>
            <a:fillRect/>
          </a:stretch>
        </p:blipFill>
        <p:spPr>
          <a:xfrm>
            <a:off x="1148758" y="1223491"/>
            <a:ext cx="6774767" cy="449619"/>
          </a:xfrm>
          <a:prstGeom prst="rect">
            <a:avLst/>
          </a:prstGeom>
        </p:spPr>
      </p:pic>
    </p:spTree>
    <p:extLst>
      <p:ext uri="{BB962C8B-B14F-4D97-AF65-F5344CB8AC3E}">
        <p14:creationId xmlns:p14="http://schemas.microsoft.com/office/powerpoint/2010/main" val="3199122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lussdiagramm: Dokument 112">
            <a:extLst>
              <a:ext uri="{FF2B5EF4-FFF2-40B4-BE49-F238E27FC236}">
                <a16:creationId xmlns:a16="http://schemas.microsoft.com/office/drawing/2014/main" id="{D4188B91-2131-1F31-7D73-C8F3559E2138}"/>
              </a:ext>
            </a:extLst>
          </p:cNvPr>
          <p:cNvSpPr/>
          <p:nvPr/>
        </p:nvSpPr>
        <p:spPr>
          <a:xfrm>
            <a:off x="9861843" y="3735867"/>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sp>
        <p:nvSpPr>
          <p:cNvPr id="112" name="Flussdiagramm: Dokument 111">
            <a:extLst>
              <a:ext uri="{FF2B5EF4-FFF2-40B4-BE49-F238E27FC236}">
                <a16:creationId xmlns:a16="http://schemas.microsoft.com/office/drawing/2014/main" id="{F607D3F4-7765-EA18-7872-C2C24D913C1F}"/>
              </a:ext>
            </a:extLst>
          </p:cNvPr>
          <p:cNvSpPr/>
          <p:nvPr/>
        </p:nvSpPr>
        <p:spPr>
          <a:xfrm>
            <a:off x="8416293" y="3743081"/>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2" name="Titel 1">
            <a:extLst>
              <a:ext uri="{FF2B5EF4-FFF2-40B4-BE49-F238E27FC236}">
                <a16:creationId xmlns:a16="http://schemas.microsoft.com/office/drawing/2014/main" id="{1DC01423-D0B4-E90B-95CC-C4F89AE62B7F}"/>
              </a:ext>
            </a:extLst>
          </p:cNvPr>
          <p:cNvSpPr>
            <a:spLocks noGrp="1"/>
          </p:cNvSpPr>
          <p:nvPr>
            <p:ph type="title"/>
          </p:nvPr>
        </p:nvSpPr>
        <p:spPr/>
        <p:txBody>
          <a:bodyPr/>
          <a:lstStyle/>
          <a:p>
            <a:r>
              <a:rPr lang="de-DE" dirty="0"/>
              <a:t>Ausgangspunkt</a:t>
            </a:r>
          </a:p>
        </p:txBody>
      </p:sp>
      <p:sp>
        <p:nvSpPr>
          <p:cNvPr id="3" name="Datumsplatzhalter 2">
            <a:extLst>
              <a:ext uri="{FF2B5EF4-FFF2-40B4-BE49-F238E27FC236}">
                <a16:creationId xmlns:a16="http://schemas.microsoft.com/office/drawing/2014/main" id="{24CE0157-2D29-4649-D5C5-632205B83257}"/>
              </a:ext>
            </a:extLst>
          </p:cNvPr>
          <p:cNvSpPr>
            <a:spLocks noGrp="1"/>
          </p:cNvSpPr>
          <p:nvPr>
            <p:ph type="dt" sz="half" idx="10"/>
          </p:nvPr>
        </p:nvSpPr>
        <p:spPr/>
        <p:txBody>
          <a:bodyPr/>
          <a:lstStyle/>
          <a:p>
            <a:fld id="{8985FA4F-847F-4715-9839-F6E31056AE95}" type="datetime1">
              <a:rPr lang="de-DE" smtClean="0"/>
              <a:t>10.09.2023</a:t>
            </a:fld>
            <a:endParaRPr lang="de-DE"/>
          </a:p>
        </p:txBody>
      </p:sp>
      <p:sp>
        <p:nvSpPr>
          <p:cNvPr id="4" name="Fußzeilenplatzhalter 3">
            <a:extLst>
              <a:ext uri="{FF2B5EF4-FFF2-40B4-BE49-F238E27FC236}">
                <a16:creationId xmlns:a16="http://schemas.microsoft.com/office/drawing/2014/main" id="{BC0F9BA0-D032-1C1D-105C-21F00272845F}"/>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F4980C91-42D9-5D58-5BAD-99A86469CA4F}"/>
              </a:ext>
            </a:extLst>
          </p:cNvPr>
          <p:cNvSpPr>
            <a:spLocks noGrp="1"/>
          </p:cNvSpPr>
          <p:nvPr>
            <p:ph type="sldNum" sz="quarter" idx="12"/>
          </p:nvPr>
        </p:nvSpPr>
        <p:spPr/>
        <p:txBody>
          <a:bodyPr/>
          <a:lstStyle/>
          <a:p>
            <a:fld id="{C4F21E18-F387-4305-A0C6-40E8504050B5}" type="slidenum">
              <a:rPr lang="de-DE" smtClean="0"/>
              <a:t>2</a:t>
            </a:fld>
            <a:endParaRPr lang="de-DE"/>
          </a:p>
        </p:txBody>
      </p:sp>
      <p:sp>
        <p:nvSpPr>
          <p:cNvPr id="8" name="Textplatzhalter 5">
            <a:extLst>
              <a:ext uri="{FF2B5EF4-FFF2-40B4-BE49-F238E27FC236}">
                <a16:creationId xmlns:a16="http://schemas.microsoft.com/office/drawing/2014/main" id="{A96F3589-6539-5027-0FF8-A3C68997347D}"/>
              </a:ext>
            </a:extLst>
          </p:cNvPr>
          <p:cNvSpPr txBox="1">
            <a:spLocks/>
          </p:cNvSpPr>
          <p:nvPr/>
        </p:nvSpPr>
        <p:spPr>
          <a:xfrm>
            <a:off x="717549" y="1695758"/>
            <a:ext cx="6779874" cy="4424400"/>
          </a:xfrm>
          <a:prstGeom prst="rect">
            <a:avLst/>
          </a:prstGeom>
        </p:spPr>
        <p:txBody>
          <a:bodyPr/>
          <a:lst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a:lstStyle>
          <a:p>
            <a:pPr marL="0" indent="0">
              <a:buNone/>
            </a:pPr>
            <a:r>
              <a:rPr lang="de-DE" b="1" dirty="0"/>
              <a:t>Skalierbarkeit</a:t>
            </a:r>
            <a:r>
              <a:rPr lang="de-DE" dirty="0"/>
              <a:t>: </a:t>
            </a:r>
            <a:br>
              <a:rPr lang="de-DE" dirty="0"/>
            </a:br>
            <a:r>
              <a:rPr lang="de-DE" dirty="0"/>
              <a:t>Ein Autor erstellt </a:t>
            </a:r>
            <a:r>
              <a:rPr lang="de-DE" b="1" i="1" dirty="0"/>
              <a:t>ein</a:t>
            </a:r>
            <a:r>
              <a:rPr lang="de-DE" dirty="0"/>
              <a:t> Assessment-Item </a:t>
            </a:r>
            <a:r>
              <a:rPr lang="de-DE" i="1" dirty="0"/>
              <a:t>in einem Standard</a:t>
            </a:r>
          </a:p>
          <a:p>
            <a:pPr marL="0" indent="0">
              <a:buNone/>
            </a:pPr>
            <a:r>
              <a:rPr lang="de-DE" b="1" dirty="0">
                <a:sym typeface="Wingdings" panose="05000000000000000000" pitchFamily="2" charset="2"/>
              </a:rPr>
              <a:t>Assessment-Validität:</a:t>
            </a:r>
            <a:r>
              <a:rPr lang="de-DE" dirty="0">
                <a:sym typeface="Wingdings" panose="05000000000000000000" pitchFamily="2" charset="2"/>
              </a:rPr>
              <a:t> </a:t>
            </a:r>
            <a:r>
              <a:rPr lang="de-DE" sz="1400" dirty="0">
                <a:sym typeface="Wingdings" panose="05000000000000000000" pitchFamily="2" charset="2"/>
              </a:rPr>
              <a:t>(</a:t>
            </a:r>
            <a:r>
              <a:rPr lang="de-DE" sz="1400" i="1" dirty="0">
                <a:sym typeface="Wingdings" panose="05000000000000000000" pitchFamily="2" charset="2"/>
              </a:rPr>
              <a:t>Wird geprüft, was geprüft werden soll?</a:t>
            </a:r>
            <a:r>
              <a:rPr lang="de-DE" sz="1400" dirty="0">
                <a:sym typeface="Wingdings" panose="05000000000000000000" pitchFamily="2" charset="2"/>
              </a:rPr>
              <a:t>)</a:t>
            </a:r>
            <a:br>
              <a:rPr lang="de-DE" dirty="0">
                <a:sym typeface="Wingdings" panose="05000000000000000000" pitchFamily="2" charset="2"/>
              </a:rPr>
            </a:br>
            <a:r>
              <a:rPr lang="de-DE" dirty="0">
                <a:sym typeface="Wingdings" panose="05000000000000000000" pitchFamily="2" charset="2"/>
              </a:rPr>
              <a:t>Modellierungsmächtigkeit der „Assessment-Item-Typen“</a:t>
            </a:r>
            <a:br>
              <a:rPr lang="de-DE" dirty="0">
                <a:sym typeface="Wingdings" panose="05000000000000000000" pitchFamily="2" charset="2"/>
              </a:rPr>
            </a:br>
            <a:r>
              <a:rPr lang="de-DE" dirty="0">
                <a:sym typeface="Wingdings" panose="05000000000000000000" pitchFamily="2" charset="2"/>
              </a:rPr>
              <a:t> MC, Lückentext, Bildzuordnung, etc. (ca. 20 Interaktionen nach QTI [1]) evtl. nicht ausreichend?</a:t>
            </a:r>
            <a:endParaRPr lang="de-DE" dirty="0"/>
          </a:p>
          <a:p>
            <a:pPr marL="0" indent="0">
              <a:buNone/>
            </a:pPr>
            <a:r>
              <a:rPr lang="de-DE" b="1" dirty="0">
                <a:sym typeface="Wingdings" panose="05000000000000000000" pitchFamily="2" charset="2"/>
              </a:rPr>
              <a:t>Automatische Bewertung:</a:t>
            </a:r>
            <a:br>
              <a:rPr lang="de-DE" i="1" dirty="0">
                <a:sym typeface="Wingdings" panose="05000000000000000000" pitchFamily="2" charset="2"/>
              </a:rPr>
            </a:br>
            <a:r>
              <a:rPr lang="de-DE" dirty="0"/>
              <a:t>Modellierungsmächtigkeit der Evaluierungsmöglichkeiten: </a:t>
            </a:r>
            <a:br>
              <a:rPr lang="de-DE" dirty="0"/>
            </a:br>
            <a:r>
              <a:rPr lang="de-DE" dirty="0"/>
              <a:t>Standard ist zu </a:t>
            </a:r>
            <a:r>
              <a:rPr lang="de-DE" i="1" dirty="0"/>
              <a:t>restriktiv</a:t>
            </a:r>
            <a:br>
              <a:rPr lang="de-DE" dirty="0">
                <a:sym typeface="Wingdings" panose="05000000000000000000" pitchFamily="2" charset="2"/>
              </a:rPr>
            </a:br>
            <a:r>
              <a:rPr lang="de-DE" dirty="0">
                <a:sym typeface="Wingdings" panose="05000000000000000000" pitchFamily="2" charset="2"/>
              </a:rPr>
              <a:t> Führt häufig zu Eigen-/Weiterentwicklung </a:t>
            </a:r>
            <a:br>
              <a:rPr lang="de-DE" dirty="0">
                <a:sym typeface="Wingdings" panose="05000000000000000000" pitchFamily="2" charset="2"/>
              </a:rPr>
            </a:br>
            <a:r>
              <a:rPr lang="de-DE" dirty="0">
                <a:sym typeface="Wingdings" panose="05000000000000000000" pitchFamily="2" charset="2"/>
              </a:rPr>
              <a:t> 	  (und damit zu Lock-In-Effekten)</a:t>
            </a:r>
            <a:br>
              <a:rPr lang="de-DE" dirty="0">
                <a:sym typeface="Wingdings" panose="05000000000000000000" pitchFamily="2" charset="2"/>
              </a:rPr>
            </a:br>
            <a:endParaRPr lang="de-DE" dirty="0">
              <a:sym typeface="Wingdings" panose="05000000000000000000" pitchFamily="2" charset="2"/>
            </a:endParaRPr>
          </a:p>
        </p:txBody>
      </p:sp>
      <p:sp>
        <p:nvSpPr>
          <p:cNvPr id="11" name="Rechteck 10">
            <a:extLst>
              <a:ext uri="{FF2B5EF4-FFF2-40B4-BE49-F238E27FC236}">
                <a16:creationId xmlns:a16="http://schemas.microsoft.com/office/drawing/2014/main" id="{35DDB026-C888-0164-4980-8F26DC9955DE}"/>
              </a:ext>
            </a:extLst>
          </p:cNvPr>
          <p:cNvSpPr/>
          <p:nvPr/>
        </p:nvSpPr>
        <p:spPr>
          <a:xfrm>
            <a:off x="8333971" y="2051522"/>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3B4EC3A0-2382-6AAB-61AD-29DAE3F81A17}"/>
              </a:ext>
            </a:extLst>
          </p:cNvPr>
          <p:cNvSpPr/>
          <p:nvPr/>
        </p:nvSpPr>
        <p:spPr>
          <a:xfrm>
            <a:off x="10417371" y="2050962"/>
            <a:ext cx="833717"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Standard</a:t>
            </a:r>
          </a:p>
        </p:txBody>
      </p:sp>
      <p:sp>
        <p:nvSpPr>
          <p:cNvPr id="13" name="Rechteck 12">
            <a:extLst>
              <a:ext uri="{FF2B5EF4-FFF2-40B4-BE49-F238E27FC236}">
                <a16:creationId xmlns:a16="http://schemas.microsoft.com/office/drawing/2014/main" id="{116418AD-B057-0D65-21EC-8725F436CBCB}"/>
              </a:ext>
            </a:extLst>
          </p:cNvPr>
          <p:cNvSpPr/>
          <p:nvPr/>
        </p:nvSpPr>
        <p:spPr>
          <a:xfrm>
            <a:off x="8499156" y="2432693"/>
            <a:ext cx="1326402" cy="3585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Autorensystem</a:t>
            </a:r>
          </a:p>
        </p:txBody>
      </p:sp>
      <p:grpSp>
        <p:nvGrpSpPr>
          <p:cNvPr id="17" name="Gruppieren 16">
            <a:extLst>
              <a:ext uri="{FF2B5EF4-FFF2-40B4-BE49-F238E27FC236}">
                <a16:creationId xmlns:a16="http://schemas.microsoft.com/office/drawing/2014/main" id="{FE2AB40C-86B1-63D4-83EE-B4CD1E48545A}"/>
              </a:ext>
            </a:extLst>
          </p:cNvPr>
          <p:cNvGrpSpPr/>
          <p:nvPr/>
        </p:nvGrpSpPr>
        <p:grpSpPr>
          <a:xfrm>
            <a:off x="7584098" y="2324434"/>
            <a:ext cx="402354" cy="786576"/>
            <a:chOff x="1228060" y="3138487"/>
            <a:chExt cx="402354" cy="786576"/>
          </a:xfrm>
          <a:effectLst>
            <a:outerShdw blurRad="50800" dist="38100" dir="2700000" algn="tl" rotWithShape="0">
              <a:prstClr val="black">
                <a:alpha val="40000"/>
              </a:prstClr>
            </a:outerShdw>
          </a:effectLst>
        </p:grpSpPr>
        <p:pic>
          <p:nvPicPr>
            <p:cNvPr id="15" name="Grafik 14">
              <a:extLst>
                <a:ext uri="{FF2B5EF4-FFF2-40B4-BE49-F238E27FC236}">
                  <a16:creationId xmlns:a16="http://schemas.microsoft.com/office/drawing/2014/main" id="{4B5EC40F-C18C-DC04-DE0E-42F9433AA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16" name="Textfeld 15">
              <a:extLst>
                <a:ext uri="{FF2B5EF4-FFF2-40B4-BE49-F238E27FC236}">
                  <a16:creationId xmlns:a16="http://schemas.microsoft.com/office/drawing/2014/main" id="{7AF8E27D-97F6-4F4F-8A33-3A261E1E5293}"/>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0" name="Gerade Verbindung mit Pfeil 19">
            <a:extLst>
              <a:ext uri="{FF2B5EF4-FFF2-40B4-BE49-F238E27FC236}">
                <a16:creationId xmlns:a16="http://schemas.microsoft.com/office/drawing/2014/main" id="{A55F3FCA-7C27-03D6-818C-F68056FC051D}"/>
              </a:ext>
            </a:extLst>
          </p:cNvPr>
          <p:cNvCxnSpPr>
            <a:cxnSpLocks/>
            <a:stCxn id="15" idx="3"/>
            <a:endCxn id="13" idx="1"/>
          </p:cNvCxnSpPr>
          <p:nvPr/>
        </p:nvCxnSpPr>
        <p:spPr>
          <a:xfrm flipV="1">
            <a:off x="7932913" y="2611987"/>
            <a:ext cx="566243" cy="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5E07193D-849D-C885-BBA4-5991C72FB7F2}"/>
              </a:ext>
            </a:extLst>
          </p:cNvPr>
          <p:cNvCxnSpPr>
            <a:cxnSpLocks/>
            <a:stCxn id="13" idx="3"/>
          </p:cNvCxnSpPr>
          <p:nvPr/>
        </p:nvCxnSpPr>
        <p:spPr>
          <a:xfrm flipV="1">
            <a:off x="9825558" y="2609215"/>
            <a:ext cx="223363" cy="27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56AD7B1-F471-1F25-B57D-A70C95552B91}"/>
              </a:ext>
            </a:extLst>
          </p:cNvPr>
          <p:cNvSpPr/>
          <p:nvPr/>
        </p:nvSpPr>
        <p:spPr>
          <a:xfrm>
            <a:off x="8336273" y="3454557"/>
            <a:ext cx="2917116"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28">
            <a:extLst>
              <a:ext uri="{FF2B5EF4-FFF2-40B4-BE49-F238E27FC236}">
                <a16:creationId xmlns:a16="http://schemas.microsoft.com/office/drawing/2014/main" id="{8D00B2B7-1964-78D5-FB43-CD7C4FFABD7F}"/>
              </a:ext>
            </a:extLst>
          </p:cNvPr>
          <p:cNvSpPr/>
          <p:nvPr/>
        </p:nvSpPr>
        <p:spPr>
          <a:xfrm>
            <a:off x="9370966" y="3454557"/>
            <a:ext cx="1880122"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grpSp>
        <p:nvGrpSpPr>
          <p:cNvPr id="30" name="Gruppieren 29">
            <a:extLst>
              <a:ext uri="{FF2B5EF4-FFF2-40B4-BE49-F238E27FC236}">
                <a16:creationId xmlns:a16="http://schemas.microsoft.com/office/drawing/2014/main" id="{553C7AC3-78A7-D60C-698D-E845A9A02693}"/>
              </a:ext>
            </a:extLst>
          </p:cNvPr>
          <p:cNvGrpSpPr/>
          <p:nvPr/>
        </p:nvGrpSpPr>
        <p:grpSpPr>
          <a:xfrm>
            <a:off x="8602732" y="5371280"/>
            <a:ext cx="472886" cy="786576"/>
            <a:chOff x="1188698" y="3138487"/>
            <a:chExt cx="472886" cy="786576"/>
          </a:xfrm>
          <a:effectLst>
            <a:outerShdw blurRad="50800" dist="38100" dir="2700000" algn="tl" rotWithShape="0">
              <a:prstClr val="black">
                <a:alpha val="40000"/>
              </a:prstClr>
            </a:outerShdw>
          </a:effectLst>
        </p:grpSpPr>
        <p:pic>
          <p:nvPicPr>
            <p:cNvPr id="31" name="Grafik 30">
              <a:extLst>
                <a:ext uri="{FF2B5EF4-FFF2-40B4-BE49-F238E27FC236}">
                  <a16:creationId xmlns:a16="http://schemas.microsoft.com/office/drawing/2014/main" id="{1642694A-8798-410B-CEEA-06B502EB8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32" name="Textfeld 31">
              <a:extLst>
                <a:ext uri="{FF2B5EF4-FFF2-40B4-BE49-F238E27FC236}">
                  <a16:creationId xmlns:a16="http://schemas.microsoft.com/office/drawing/2014/main" id="{0D0AD9EE-5FDC-17C5-51A6-4BB5505E5824}"/>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39" name="Verbinder: gewinkelt 38">
            <a:extLst>
              <a:ext uri="{FF2B5EF4-FFF2-40B4-BE49-F238E27FC236}">
                <a16:creationId xmlns:a16="http://schemas.microsoft.com/office/drawing/2014/main" id="{19DE2F64-8845-6E21-596E-9C657442936A}"/>
              </a:ext>
            </a:extLst>
          </p:cNvPr>
          <p:cNvCxnSpPr>
            <a:cxnSpLocks/>
          </p:cNvCxnSpPr>
          <p:nvPr/>
        </p:nvCxnSpPr>
        <p:spPr>
          <a:xfrm rot="5400000">
            <a:off x="9349987" y="2499294"/>
            <a:ext cx="868965" cy="1622874"/>
          </a:xfrm>
          <a:prstGeom prst="bentConnector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2CA6044F-7D24-11AF-E459-9A8AA0B868B4}"/>
              </a:ext>
            </a:extLst>
          </p:cNvPr>
          <p:cNvSpPr/>
          <p:nvPr/>
        </p:nvSpPr>
        <p:spPr>
          <a:xfrm>
            <a:off x="8425546" y="4775792"/>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48" name="Gerade Verbindung mit Pfeil 47">
            <a:extLst>
              <a:ext uri="{FF2B5EF4-FFF2-40B4-BE49-F238E27FC236}">
                <a16:creationId xmlns:a16="http://schemas.microsoft.com/office/drawing/2014/main" id="{E04A05CD-96AF-4376-BCAB-5D4C9F9423EE}"/>
              </a:ext>
            </a:extLst>
          </p:cNvPr>
          <p:cNvCxnSpPr>
            <a:cxnSpLocks/>
          </p:cNvCxnSpPr>
          <p:nvPr/>
        </p:nvCxnSpPr>
        <p:spPr>
          <a:xfrm>
            <a:off x="8652600" y="4237272"/>
            <a:ext cx="0" cy="538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4341DEA0-5DA0-1A47-C9C1-C173663F0EC2}"/>
              </a:ext>
            </a:extLst>
          </p:cNvPr>
          <p:cNvCxnSpPr>
            <a:stCxn id="46" idx="1"/>
            <a:endCxn id="31" idx="1"/>
          </p:cNvCxnSpPr>
          <p:nvPr/>
        </p:nvCxnSpPr>
        <p:spPr>
          <a:xfrm rot="10800000" flipH="1" flipV="1">
            <a:off x="8425546" y="5011535"/>
            <a:ext cx="270088" cy="65025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winkelt 53">
            <a:extLst>
              <a:ext uri="{FF2B5EF4-FFF2-40B4-BE49-F238E27FC236}">
                <a16:creationId xmlns:a16="http://schemas.microsoft.com/office/drawing/2014/main" id="{D663D495-2661-5E15-12C7-37DD3345D318}"/>
              </a:ext>
            </a:extLst>
          </p:cNvPr>
          <p:cNvCxnSpPr>
            <a:cxnSpLocks/>
            <a:stCxn id="31" idx="3"/>
            <a:endCxn id="46" idx="3"/>
          </p:cNvCxnSpPr>
          <p:nvPr/>
        </p:nvCxnSpPr>
        <p:spPr>
          <a:xfrm flipV="1">
            <a:off x="8990909" y="5011535"/>
            <a:ext cx="261896" cy="65025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Verbinder: gewinkelt 56">
            <a:extLst>
              <a:ext uri="{FF2B5EF4-FFF2-40B4-BE49-F238E27FC236}">
                <a16:creationId xmlns:a16="http://schemas.microsoft.com/office/drawing/2014/main" id="{905ED2F3-030F-684B-21EA-04001A525A38}"/>
              </a:ext>
            </a:extLst>
          </p:cNvPr>
          <p:cNvCxnSpPr>
            <a:cxnSpLocks/>
          </p:cNvCxnSpPr>
          <p:nvPr/>
        </p:nvCxnSpPr>
        <p:spPr>
          <a:xfrm rot="5400000" flipH="1" flipV="1">
            <a:off x="9416764" y="3853129"/>
            <a:ext cx="540000" cy="1296000"/>
          </a:xfrm>
          <a:prstGeom prst="bentConnector3">
            <a:avLst>
              <a:gd name="adj1" fmla="val 488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hteck 71">
            <a:extLst>
              <a:ext uri="{FF2B5EF4-FFF2-40B4-BE49-F238E27FC236}">
                <a16:creationId xmlns:a16="http://schemas.microsoft.com/office/drawing/2014/main" id="{1B762BA4-B67B-F350-0B61-EA77A149CB62}"/>
              </a:ext>
            </a:extLst>
          </p:cNvPr>
          <p:cNvSpPr/>
          <p:nvPr/>
        </p:nvSpPr>
        <p:spPr>
          <a:xfrm>
            <a:off x="8122929" y="1695758"/>
            <a:ext cx="3351522" cy="288310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A5F5C9E4-8C68-840C-4AA4-74BD7EA2E5D6}"/>
              </a:ext>
            </a:extLst>
          </p:cNvPr>
          <p:cNvSpPr/>
          <p:nvPr/>
        </p:nvSpPr>
        <p:spPr>
          <a:xfrm>
            <a:off x="9472551" y="1694144"/>
            <a:ext cx="2001900" cy="22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Assessment-Plattform</a:t>
            </a:r>
          </a:p>
        </p:txBody>
      </p:sp>
      <p:grpSp>
        <p:nvGrpSpPr>
          <p:cNvPr id="84" name="Gruppieren 83">
            <a:extLst>
              <a:ext uri="{FF2B5EF4-FFF2-40B4-BE49-F238E27FC236}">
                <a16:creationId xmlns:a16="http://schemas.microsoft.com/office/drawing/2014/main" id="{0D347FCE-9C7E-2E09-51C5-5A12C58E3A61}"/>
              </a:ext>
            </a:extLst>
          </p:cNvPr>
          <p:cNvGrpSpPr/>
          <p:nvPr/>
        </p:nvGrpSpPr>
        <p:grpSpPr>
          <a:xfrm>
            <a:off x="382338" y="1764099"/>
            <a:ext cx="360000" cy="360000"/>
            <a:chOff x="471303" y="1772843"/>
            <a:chExt cx="360000" cy="360000"/>
          </a:xfrm>
        </p:grpSpPr>
        <p:sp>
          <p:nvSpPr>
            <p:cNvPr id="42" name="Ellipse 41">
              <a:extLst>
                <a:ext uri="{FF2B5EF4-FFF2-40B4-BE49-F238E27FC236}">
                  <a16:creationId xmlns:a16="http://schemas.microsoft.com/office/drawing/2014/main" id="{8D3F94AF-4080-251D-BE4B-69FCC3B34289}"/>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3" name="Textfeld 82">
              <a:extLst>
                <a:ext uri="{FF2B5EF4-FFF2-40B4-BE49-F238E27FC236}">
                  <a16:creationId xmlns:a16="http://schemas.microsoft.com/office/drawing/2014/main" id="{D326625D-BD0C-B0B9-8D18-D6417258D4B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85" name="Gruppieren 84">
            <a:extLst>
              <a:ext uri="{FF2B5EF4-FFF2-40B4-BE49-F238E27FC236}">
                <a16:creationId xmlns:a16="http://schemas.microsoft.com/office/drawing/2014/main" id="{8BDDB51E-53B3-3580-DDBE-664C120613F4}"/>
              </a:ext>
            </a:extLst>
          </p:cNvPr>
          <p:cNvGrpSpPr/>
          <p:nvPr/>
        </p:nvGrpSpPr>
        <p:grpSpPr>
          <a:xfrm>
            <a:off x="382338" y="2434042"/>
            <a:ext cx="360000" cy="360000"/>
            <a:chOff x="471303" y="1772843"/>
            <a:chExt cx="360000" cy="360000"/>
          </a:xfrm>
        </p:grpSpPr>
        <p:sp>
          <p:nvSpPr>
            <p:cNvPr id="86" name="Ellipse 85">
              <a:extLst>
                <a:ext uri="{FF2B5EF4-FFF2-40B4-BE49-F238E27FC236}">
                  <a16:creationId xmlns:a16="http://schemas.microsoft.com/office/drawing/2014/main" id="{50D91C09-EF97-807F-49FD-52493C964CA5}"/>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7" name="Textfeld 86">
              <a:extLst>
                <a:ext uri="{FF2B5EF4-FFF2-40B4-BE49-F238E27FC236}">
                  <a16:creationId xmlns:a16="http://schemas.microsoft.com/office/drawing/2014/main" id="{3A90CB61-0CB6-7750-5D95-72486BB6E350}"/>
                </a:ext>
              </a:extLst>
            </p:cNvPr>
            <p:cNvSpPr txBox="1"/>
            <p:nvPr/>
          </p:nvSpPr>
          <p:spPr>
            <a:xfrm>
              <a:off x="550726" y="1795503"/>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grpSp>
        <p:nvGrpSpPr>
          <p:cNvPr id="88" name="Gruppieren 87">
            <a:extLst>
              <a:ext uri="{FF2B5EF4-FFF2-40B4-BE49-F238E27FC236}">
                <a16:creationId xmlns:a16="http://schemas.microsoft.com/office/drawing/2014/main" id="{D002C35C-CC32-ACDC-E8C8-A5B80C404C2E}"/>
              </a:ext>
            </a:extLst>
          </p:cNvPr>
          <p:cNvGrpSpPr/>
          <p:nvPr/>
        </p:nvGrpSpPr>
        <p:grpSpPr>
          <a:xfrm>
            <a:off x="386758" y="3787142"/>
            <a:ext cx="360000" cy="360000"/>
            <a:chOff x="471303" y="1772843"/>
            <a:chExt cx="360000" cy="360000"/>
          </a:xfrm>
        </p:grpSpPr>
        <p:sp>
          <p:nvSpPr>
            <p:cNvPr id="89" name="Ellipse 88">
              <a:extLst>
                <a:ext uri="{FF2B5EF4-FFF2-40B4-BE49-F238E27FC236}">
                  <a16:creationId xmlns:a16="http://schemas.microsoft.com/office/drawing/2014/main" id="{8293955F-4D02-0163-6660-9050776674F4}"/>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0" name="Textfeld 89">
              <a:extLst>
                <a:ext uri="{FF2B5EF4-FFF2-40B4-BE49-F238E27FC236}">
                  <a16:creationId xmlns:a16="http://schemas.microsoft.com/office/drawing/2014/main" id="{6DDF7875-F18F-D3E6-58A2-A0707459CD82}"/>
                </a:ext>
              </a:extLst>
            </p:cNvPr>
            <p:cNvSpPr txBox="1"/>
            <p:nvPr/>
          </p:nvSpPr>
          <p:spPr>
            <a:xfrm>
              <a:off x="550726" y="1795503"/>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1" name="Gruppieren 90">
            <a:extLst>
              <a:ext uri="{FF2B5EF4-FFF2-40B4-BE49-F238E27FC236}">
                <a16:creationId xmlns:a16="http://schemas.microsoft.com/office/drawing/2014/main" id="{BBFA3C28-610B-32FC-0161-39B7C3A69D59}"/>
              </a:ext>
            </a:extLst>
          </p:cNvPr>
          <p:cNvGrpSpPr/>
          <p:nvPr/>
        </p:nvGrpSpPr>
        <p:grpSpPr>
          <a:xfrm>
            <a:off x="9635856" y="2012287"/>
            <a:ext cx="360000" cy="360000"/>
            <a:chOff x="471303" y="1772843"/>
            <a:chExt cx="360000" cy="360000"/>
          </a:xfrm>
        </p:grpSpPr>
        <p:sp>
          <p:nvSpPr>
            <p:cNvPr id="92" name="Ellipse 91">
              <a:extLst>
                <a:ext uri="{FF2B5EF4-FFF2-40B4-BE49-F238E27FC236}">
                  <a16:creationId xmlns:a16="http://schemas.microsoft.com/office/drawing/2014/main" id="{91B4FD50-A9B9-61B1-0151-9E86ECEFBEAA}"/>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3" name="Textfeld 92">
              <a:extLst>
                <a:ext uri="{FF2B5EF4-FFF2-40B4-BE49-F238E27FC236}">
                  <a16:creationId xmlns:a16="http://schemas.microsoft.com/office/drawing/2014/main" id="{403F177F-F2BE-5037-CDF3-24B777C8639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94" name="Gruppieren 93">
            <a:extLst>
              <a:ext uri="{FF2B5EF4-FFF2-40B4-BE49-F238E27FC236}">
                <a16:creationId xmlns:a16="http://schemas.microsoft.com/office/drawing/2014/main" id="{8DBBA543-1607-E384-3A78-8D8FF19B625D}"/>
              </a:ext>
            </a:extLst>
          </p:cNvPr>
          <p:cNvGrpSpPr/>
          <p:nvPr/>
        </p:nvGrpSpPr>
        <p:grpSpPr>
          <a:xfrm>
            <a:off x="9650563" y="4009475"/>
            <a:ext cx="360000" cy="360000"/>
            <a:chOff x="471303" y="1772843"/>
            <a:chExt cx="360000" cy="360000"/>
          </a:xfrm>
        </p:grpSpPr>
        <p:sp>
          <p:nvSpPr>
            <p:cNvPr id="95" name="Ellipse 94">
              <a:extLst>
                <a:ext uri="{FF2B5EF4-FFF2-40B4-BE49-F238E27FC236}">
                  <a16:creationId xmlns:a16="http://schemas.microsoft.com/office/drawing/2014/main" id="{08D0E567-47A9-31CA-9334-F236FB1F466C}"/>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6" name="Textfeld 95">
              <a:extLst>
                <a:ext uri="{FF2B5EF4-FFF2-40B4-BE49-F238E27FC236}">
                  <a16:creationId xmlns:a16="http://schemas.microsoft.com/office/drawing/2014/main" id="{B7C25E42-B3AC-D7E8-469B-33D5DF4E504E}"/>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105" name="Gruppieren 104">
            <a:extLst>
              <a:ext uri="{FF2B5EF4-FFF2-40B4-BE49-F238E27FC236}">
                <a16:creationId xmlns:a16="http://schemas.microsoft.com/office/drawing/2014/main" id="{3896FE5A-9BEE-7CA4-F29D-8276186542FD}"/>
              </a:ext>
            </a:extLst>
          </p:cNvPr>
          <p:cNvGrpSpPr/>
          <p:nvPr/>
        </p:nvGrpSpPr>
        <p:grpSpPr>
          <a:xfrm>
            <a:off x="8214206" y="3504521"/>
            <a:ext cx="360000" cy="360000"/>
            <a:chOff x="471303" y="1772843"/>
            <a:chExt cx="360000" cy="360000"/>
          </a:xfrm>
        </p:grpSpPr>
        <p:sp>
          <p:nvSpPr>
            <p:cNvPr id="106" name="Ellipse 105">
              <a:extLst>
                <a:ext uri="{FF2B5EF4-FFF2-40B4-BE49-F238E27FC236}">
                  <a16:creationId xmlns:a16="http://schemas.microsoft.com/office/drawing/2014/main" id="{D84B70B9-29B3-54C8-7486-A5812D4C0A43}"/>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107" name="Textfeld 106">
              <a:extLst>
                <a:ext uri="{FF2B5EF4-FFF2-40B4-BE49-F238E27FC236}">
                  <a16:creationId xmlns:a16="http://schemas.microsoft.com/office/drawing/2014/main" id="{C9C264EB-5067-306C-5B26-8758ED3E504C}"/>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111" name="Flussdiagramm: Dokument 110">
            <a:extLst>
              <a:ext uri="{FF2B5EF4-FFF2-40B4-BE49-F238E27FC236}">
                <a16:creationId xmlns:a16="http://schemas.microsoft.com/office/drawing/2014/main" id="{8C8181A7-A651-E464-33F9-92C3D2D6584E}"/>
              </a:ext>
            </a:extLst>
          </p:cNvPr>
          <p:cNvSpPr/>
          <p:nvPr/>
        </p:nvSpPr>
        <p:spPr>
          <a:xfrm>
            <a:off x="10029548" y="2390333"/>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6" name="Textfeld 5">
            <a:extLst>
              <a:ext uri="{FF2B5EF4-FFF2-40B4-BE49-F238E27FC236}">
                <a16:creationId xmlns:a16="http://schemas.microsoft.com/office/drawing/2014/main" id="{19B2EE37-5BDE-580C-8ADC-55EFF9B0510C}"/>
              </a:ext>
            </a:extLst>
          </p:cNvPr>
          <p:cNvSpPr txBox="1"/>
          <p:nvPr/>
        </p:nvSpPr>
        <p:spPr>
          <a:xfrm>
            <a:off x="1435410" y="6277132"/>
            <a:ext cx="10523715" cy="176074"/>
          </a:xfrm>
          <a:prstGeom prst="rect">
            <a:avLst/>
          </a:prstGeom>
          <a:noFill/>
          <a:ln w="6350">
            <a:noFill/>
          </a:ln>
        </p:spPr>
        <p:txBody>
          <a:bodyPr wrap="none" lIns="0" tIns="0" rIns="0" bIns="0" rtlCol="0">
            <a:spAutoFit/>
          </a:bodyPr>
          <a:lstStyle/>
          <a:p>
            <a:pPr marL="0" indent="0">
              <a:buNone/>
            </a:pPr>
            <a:r>
              <a:rPr lang="de-DE" sz="1100" dirty="0"/>
              <a:t>[1] </a:t>
            </a:r>
            <a:r>
              <a:rPr lang="de-DE" sz="1100" i="1" dirty="0"/>
              <a:t>IMS Item-Struktur - </a:t>
            </a:r>
            <a:r>
              <a:rPr lang="de-DE" sz="1100" i="1" dirty="0">
                <a:hlinkClick r:id="rId4"/>
              </a:rPr>
              <a:t>http://www.imsglobal.org/question/qtiv2p2/QTIv2p2-ASI-InformationModelv1p0/imsqtiv2p2_asi_v1p0_InfoModelv1p0.html#Data_ChoiceInteraction</a:t>
            </a:r>
            <a:r>
              <a:rPr lang="de-DE" sz="1100" i="1" dirty="0"/>
              <a:t> </a:t>
            </a:r>
            <a:endParaRPr lang="de-DE" sz="1100" dirty="0"/>
          </a:p>
        </p:txBody>
      </p:sp>
    </p:spTree>
    <p:extLst>
      <p:ext uri="{BB962C8B-B14F-4D97-AF65-F5344CB8AC3E}">
        <p14:creationId xmlns:p14="http://schemas.microsoft.com/office/powerpoint/2010/main" val="11463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Restrukturierung von Assessment-Items</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p:txBody>
          <a:bodyPr/>
          <a:lstStyle/>
          <a:p>
            <a:fld id="{23B59BA9-3D84-4062-A621-8DC67D9BB8EF}" type="datetime1">
              <a:rPr lang="de-DE" smtClean="0"/>
              <a:t>10.09.2023</a:t>
            </a:fld>
            <a:endParaRPr lang="de-DE"/>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3</a:t>
            </a:fld>
            <a:endParaRPr lang="de-DE"/>
          </a:p>
        </p:txBody>
      </p:sp>
      <p:grpSp>
        <p:nvGrpSpPr>
          <p:cNvPr id="9" name="Gruppieren 8">
            <a:extLst>
              <a:ext uri="{FF2B5EF4-FFF2-40B4-BE49-F238E27FC236}">
                <a16:creationId xmlns:a16="http://schemas.microsoft.com/office/drawing/2014/main" id="{5FE0B768-EBBE-B2DC-CDED-175DC5242350}"/>
              </a:ext>
            </a:extLst>
          </p:cNvPr>
          <p:cNvGrpSpPr/>
          <p:nvPr/>
        </p:nvGrpSpPr>
        <p:grpSpPr>
          <a:xfrm>
            <a:off x="4597416" y="1835203"/>
            <a:ext cx="2920223" cy="2830775"/>
            <a:chOff x="8757184" y="1410943"/>
            <a:chExt cx="2920223" cy="2830775"/>
          </a:xfrm>
        </p:grpSpPr>
        <p:pic>
          <p:nvPicPr>
            <p:cNvPr id="8" name="Grafik 7">
              <a:extLst>
                <a:ext uri="{FF2B5EF4-FFF2-40B4-BE49-F238E27FC236}">
                  <a16:creationId xmlns:a16="http://schemas.microsoft.com/office/drawing/2014/main" id="{C5246C6C-416A-3330-6C7A-80C53FB07788}"/>
                </a:ext>
              </a:extLst>
            </p:cNvPr>
            <p:cNvPicPr>
              <a:picLocks noChangeAspect="1"/>
            </p:cNvPicPr>
            <p:nvPr/>
          </p:nvPicPr>
          <p:blipFill>
            <a:blip r:embed="rId2"/>
            <a:stretch>
              <a:fillRect/>
            </a:stretch>
          </p:blipFill>
          <p:spPr>
            <a:xfrm>
              <a:off x="8868563" y="1862011"/>
              <a:ext cx="2565944" cy="2379707"/>
            </a:xfrm>
            <a:prstGeom prst="rect">
              <a:avLst/>
            </a:prstGeom>
          </p:spPr>
        </p:pic>
        <p:sp>
          <p:nvSpPr>
            <p:cNvPr id="7" name="Textfeld 6">
              <a:extLst>
                <a:ext uri="{FF2B5EF4-FFF2-40B4-BE49-F238E27FC236}">
                  <a16:creationId xmlns:a16="http://schemas.microsoft.com/office/drawing/2014/main" id="{B5B4EFB0-B501-AC1D-D3C9-3D00F51E30BD}"/>
                </a:ext>
              </a:extLst>
            </p:cNvPr>
            <p:cNvSpPr txBox="1"/>
            <p:nvPr/>
          </p:nvSpPr>
          <p:spPr>
            <a:xfrm>
              <a:off x="8757184" y="1410943"/>
              <a:ext cx="2920223" cy="288156"/>
            </a:xfrm>
            <a:prstGeom prst="rect">
              <a:avLst/>
            </a:prstGeom>
            <a:noFill/>
            <a:ln w="6350">
              <a:noFill/>
            </a:ln>
          </p:spPr>
          <p:txBody>
            <a:bodyPr wrap="none" lIns="0" tIns="0" rIns="0" bIns="0" rtlCol="0">
              <a:spAutoFit/>
            </a:bodyPr>
            <a:lstStyle/>
            <a:p>
              <a:pPr marL="0" indent="0">
                <a:buNone/>
              </a:pPr>
              <a:r>
                <a:rPr lang="de-DE" b="1" dirty="0"/>
                <a:t>Assessment-Item (QTI) [2]</a:t>
              </a:r>
            </a:p>
          </p:txBody>
        </p:sp>
      </p:grpSp>
      <p:cxnSp>
        <p:nvCxnSpPr>
          <p:cNvPr id="24" name="Verbinder: gewinkelt 23">
            <a:extLst>
              <a:ext uri="{FF2B5EF4-FFF2-40B4-BE49-F238E27FC236}">
                <a16:creationId xmlns:a16="http://schemas.microsoft.com/office/drawing/2014/main" id="{9269D66E-A116-1904-6288-F2340F491791}"/>
              </a:ext>
            </a:extLst>
          </p:cNvPr>
          <p:cNvCxnSpPr>
            <a:cxnSpLocks/>
            <a:endCxn id="258" idx="1"/>
          </p:cNvCxnSpPr>
          <p:nvPr/>
        </p:nvCxnSpPr>
        <p:spPr>
          <a:xfrm flipV="1">
            <a:off x="6096000" y="3771339"/>
            <a:ext cx="3141904" cy="622081"/>
          </a:xfrm>
          <a:prstGeom prst="bentConnector3">
            <a:avLst>
              <a:gd name="adj1" fmla="val 8823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winkelt 27">
            <a:extLst>
              <a:ext uri="{FF2B5EF4-FFF2-40B4-BE49-F238E27FC236}">
                <a16:creationId xmlns:a16="http://schemas.microsoft.com/office/drawing/2014/main" id="{B0763B96-CCFD-0F66-2019-32863433853D}"/>
              </a:ext>
            </a:extLst>
          </p:cNvPr>
          <p:cNvCxnSpPr>
            <a:cxnSpLocks/>
            <a:endCxn id="258" idx="1"/>
          </p:cNvCxnSpPr>
          <p:nvPr/>
        </p:nvCxnSpPr>
        <p:spPr>
          <a:xfrm>
            <a:off x="6723529" y="3388659"/>
            <a:ext cx="2514375" cy="382680"/>
          </a:xfrm>
          <a:prstGeom prst="bentConnector3">
            <a:avLst>
              <a:gd name="adj1" fmla="val 852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2ABFB04E-2F9E-6CE3-2405-5C57443A70DE}"/>
              </a:ext>
            </a:extLst>
          </p:cNvPr>
          <p:cNvCxnSpPr>
            <a:cxnSpLocks/>
          </p:cNvCxnSpPr>
          <p:nvPr/>
        </p:nvCxnSpPr>
        <p:spPr>
          <a:xfrm>
            <a:off x="7121151" y="3756074"/>
            <a:ext cx="3071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CB16A63D-6534-5485-A37A-0D9631CEBC9B}"/>
              </a:ext>
            </a:extLst>
          </p:cNvPr>
          <p:cNvCxnSpPr>
            <a:cxnSpLocks/>
          </p:cNvCxnSpPr>
          <p:nvPr/>
        </p:nvCxnSpPr>
        <p:spPr>
          <a:xfrm rot="10800000">
            <a:off x="3836475" y="3306394"/>
            <a:ext cx="2398819" cy="569219"/>
          </a:xfrm>
          <a:prstGeom prst="bentConnector3">
            <a:avLst>
              <a:gd name="adj1" fmla="val 8970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BAEEAC50-3E9D-5B63-BB64-38593E9D552B}"/>
              </a:ext>
            </a:extLst>
          </p:cNvPr>
          <p:cNvCxnSpPr>
            <a:cxnSpLocks/>
          </p:cNvCxnSpPr>
          <p:nvPr/>
        </p:nvCxnSpPr>
        <p:spPr>
          <a:xfrm rot="10800000">
            <a:off x="3836475" y="3306394"/>
            <a:ext cx="1867063" cy="326053"/>
          </a:xfrm>
          <a:prstGeom prst="bentConnector3">
            <a:avLst>
              <a:gd name="adj1" fmla="val 86732"/>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r Verbinder 53">
            <a:extLst>
              <a:ext uri="{FF2B5EF4-FFF2-40B4-BE49-F238E27FC236}">
                <a16:creationId xmlns:a16="http://schemas.microsoft.com/office/drawing/2014/main" id="{3349C9C0-75B4-A825-CD51-1C96FA0B16FA}"/>
              </a:ext>
            </a:extLst>
          </p:cNvPr>
          <p:cNvCxnSpPr>
            <a:cxnSpLocks/>
          </p:cNvCxnSpPr>
          <p:nvPr/>
        </p:nvCxnSpPr>
        <p:spPr>
          <a:xfrm>
            <a:off x="6232119" y="3802538"/>
            <a:ext cx="0" cy="7625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4" name="Verbinder: gewinkelt 243">
            <a:extLst>
              <a:ext uri="{FF2B5EF4-FFF2-40B4-BE49-F238E27FC236}">
                <a16:creationId xmlns:a16="http://schemas.microsoft.com/office/drawing/2014/main" id="{12566983-32C4-B7BC-B6DC-AB932B35C2F0}"/>
              </a:ext>
            </a:extLst>
          </p:cNvPr>
          <p:cNvCxnSpPr>
            <a:cxnSpLocks/>
          </p:cNvCxnSpPr>
          <p:nvPr/>
        </p:nvCxnSpPr>
        <p:spPr>
          <a:xfrm rot="10800000" flipV="1">
            <a:off x="3836474" y="2915989"/>
            <a:ext cx="933534" cy="390404"/>
          </a:xfrm>
          <a:prstGeom prst="bentConnector3">
            <a:avLst>
              <a:gd name="adj1" fmla="val 73467"/>
            </a:avLst>
          </a:prstGeom>
          <a:ln>
            <a:tailEnd type="triangle"/>
          </a:ln>
        </p:spPr>
        <p:style>
          <a:lnRef idx="1">
            <a:schemeClr val="dk1"/>
          </a:lnRef>
          <a:fillRef idx="0">
            <a:schemeClr val="dk1"/>
          </a:fillRef>
          <a:effectRef idx="0">
            <a:schemeClr val="dk1"/>
          </a:effectRef>
          <a:fontRef idx="minor">
            <a:schemeClr val="tx1"/>
          </a:fontRef>
        </p:style>
      </p:cxnSp>
      <p:cxnSp>
        <p:nvCxnSpPr>
          <p:cNvPr id="252" name="Gerader Verbinder 251">
            <a:extLst>
              <a:ext uri="{FF2B5EF4-FFF2-40B4-BE49-F238E27FC236}">
                <a16:creationId xmlns:a16="http://schemas.microsoft.com/office/drawing/2014/main" id="{F8DC9958-A511-A785-78B3-BB95E06A1AA7}"/>
              </a:ext>
            </a:extLst>
          </p:cNvPr>
          <p:cNvCxnSpPr>
            <a:cxnSpLocks/>
          </p:cNvCxnSpPr>
          <p:nvPr/>
        </p:nvCxnSpPr>
        <p:spPr>
          <a:xfrm>
            <a:off x="5700363" y="3632448"/>
            <a:ext cx="0" cy="7625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8" name="Rechteck 257">
            <a:extLst>
              <a:ext uri="{FF2B5EF4-FFF2-40B4-BE49-F238E27FC236}">
                <a16:creationId xmlns:a16="http://schemas.microsoft.com/office/drawing/2014/main" id="{50BC64E9-C111-EB96-0568-5736C655F49A}"/>
              </a:ext>
            </a:extLst>
          </p:cNvPr>
          <p:cNvSpPr/>
          <p:nvPr/>
        </p:nvSpPr>
        <p:spPr>
          <a:xfrm>
            <a:off x="9237904" y="3552444"/>
            <a:ext cx="1189042" cy="43779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sp>
        <p:nvSpPr>
          <p:cNvPr id="259" name="Flussdiagramm: Dokument 258">
            <a:extLst>
              <a:ext uri="{FF2B5EF4-FFF2-40B4-BE49-F238E27FC236}">
                <a16:creationId xmlns:a16="http://schemas.microsoft.com/office/drawing/2014/main" id="{B255B7AC-C4EE-98A2-228C-52624ADDD48F}"/>
              </a:ext>
            </a:extLst>
          </p:cNvPr>
          <p:cNvSpPr/>
          <p:nvPr/>
        </p:nvSpPr>
        <p:spPr>
          <a:xfrm>
            <a:off x="2661196" y="3074140"/>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284" name="Textfeld 283">
            <a:extLst>
              <a:ext uri="{FF2B5EF4-FFF2-40B4-BE49-F238E27FC236}">
                <a16:creationId xmlns:a16="http://schemas.microsoft.com/office/drawing/2014/main" id="{9E3F2540-9B08-B87B-3BDF-18F80BE5461A}"/>
              </a:ext>
            </a:extLst>
          </p:cNvPr>
          <p:cNvSpPr txBox="1"/>
          <p:nvPr/>
        </p:nvSpPr>
        <p:spPr>
          <a:xfrm>
            <a:off x="6684930" y="6305715"/>
            <a:ext cx="5483874" cy="176074"/>
          </a:xfrm>
          <a:prstGeom prst="rect">
            <a:avLst/>
          </a:prstGeom>
          <a:noFill/>
          <a:ln w="6350">
            <a:noFill/>
          </a:ln>
        </p:spPr>
        <p:txBody>
          <a:bodyPr wrap="none" lIns="0" tIns="0" rIns="0" bIns="0" rtlCol="0">
            <a:spAutoFit/>
          </a:bodyPr>
          <a:lstStyle/>
          <a:p>
            <a:pPr marL="0" indent="0">
              <a:buNone/>
            </a:pPr>
            <a:r>
              <a:rPr lang="de-DE" sz="1100" dirty="0"/>
              <a:t>[2] </a:t>
            </a:r>
            <a:r>
              <a:rPr lang="de-DE" sz="1100" i="1" dirty="0"/>
              <a:t>IMS Item-Struktur - </a:t>
            </a:r>
            <a:r>
              <a:rPr lang="de-DE" sz="1100" i="1" dirty="0">
                <a:hlinkClick r:id="rId3"/>
              </a:rPr>
              <a:t>https://www.imsglobal.org/spec/qti/v3p0/guide#h.w7rp6is7v7fd</a:t>
            </a:r>
            <a:endParaRPr lang="de-DE" sz="1100" dirty="0"/>
          </a:p>
        </p:txBody>
      </p:sp>
      <p:sp>
        <p:nvSpPr>
          <p:cNvPr id="295" name="Rechteck 294">
            <a:extLst>
              <a:ext uri="{FF2B5EF4-FFF2-40B4-BE49-F238E27FC236}">
                <a16:creationId xmlns:a16="http://schemas.microsoft.com/office/drawing/2014/main" id="{E71A24E6-327D-C72A-2FD3-C98EB2270614}"/>
              </a:ext>
            </a:extLst>
          </p:cNvPr>
          <p:cNvSpPr/>
          <p:nvPr/>
        </p:nvSpPr>
        <p:spPr>
          <a:xfrm>
            <a:off x="7445526" y="3559297"/>
            <a:ext cx="1189042" cy="43779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Interaktions-pool</a:t>
            </a:r>
          </a:p>
        </p:txBody>
      </p:sp>
    </p:spTree>
    <p:extLst>
      <p:ext uri="{BB962C8B-B14F-4D97-AF65-F5344CB8AC3E}">
        <p14:creationId xmlns:p14="http://schemas.microsoft.com/office/powerpoint/2010/main" val="413028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animBg="1"/>
      <p:bldP spid="29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hteck 172">
            <a:extLst>
              <a:ext uri="{FF2B5EF4-FFF2-40B4-BE49-F238E27FC236}">
                <a16:creationId xmlns:a16="http://schemas.microsoft.com/office/drawing/2014/main" id="{4D27CB15-420D-A05E-FEB2-B41314AE1595}"/>
              </a:ext>
            </a:extLst>
          </p:cNvPr>
          <p:cNvSpPr/>
          <p:nvPr/>
        </p:nvSpPr>
        <p:spPr>
          <a:xfrm>
            <a:off x="1313515" y="1921924"/>
            <a:ext cx="8752115" cy="376768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2A25B6E7-23EE-6D7E-8867-59D5C277E666}"/>
              </a:ext>
            </a:extLst>
          </p:cNvPr>
          <p:cNvSpPr>
            <a:spLocks noGrp="1"/>
          </p:cNvSpPr>
          <p:nvPr>
            <p:ph type="title"/>
          </p:nvPr>
        </p:nvSpPr>
        <p:spPr/>
        <p:txBody>
          <a:bodyPr/>
          <a:lstStyle/>
          <a:p>
            <a:r>
              <a:rPr lang="de-DE" dirty="0"/>
              <a:t>OPALADIN</a:t>
            </a:r>
          </a:p>
        </p:txBody>
      </p:sp>
      <p:sp>
        <p:nvSpPr>
          <p:cNvPr id="3" name="Datumsplatzhalter 2">
            <a:extLst>
              <a:ext uri="{FF2B5EF4-FFF2-40B4-BE49-F238E27FC236}">
                <a16:creationId xmlns:a16="http://schemas.microsoft.com/office/drawing/2014/main" id="{2B5EDE38-1473-E5A8-32EE-C24DDE6F7D1D}"/>
              </a:ext>
            </a:extLst>
          </p:cNvPr>
          <p:cNvSpPr>
            <a:spLocks noGrp="1"/>
          </p:cNvSpPr>
          <p:nvPr>
            <p:ph type="dt" sz="half" idx="10"/>
          </p:nvPr>
        </p:nvSpPr>
        <p:spPr>
          <a:xfrm>
            <a:off x="1231108" y="6539706"/>
            <a:ext cx="756000" cy="180000"/>
          </a:xfrm>
        </p:spPr>
        <p:txBody>
          <a:bodyPr/>
          <a:lstStyle/>
          <a:p>
            <a:fld id="{24B4973F-509F-4054-AC04-AD97053CCD8C}" type="datetime1">
              <a:rPr lang="de-DE" smtClean="0"/>
              <a:t>10.09.2023</a:t>
            </a:fld>
            <a:endParaRPr lang="de-DE" dirty="0"/>
          </a:p>
        </p:txBody>
      </p:sp>
      <p:sp>
        <p:nvSpPr>
          <p:cNvPr id="4" name="Fußzeilenplatzhalter 3">
            <a:extLst>
              <a:ext uri="{FF2B5EF4-FFF2-40B4-BE49-F238E27FC236}">
                <a16:creationId xmlns:a16="http://schemas.microsoft.com/office/drawing/2014/main" id="{7B2AC94E-2BFE-E7D7-FB07-E719B5332679}"/>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493C97FF-E813-F3C3-92DF-5260E08CE5FC}"/>
              </a:ext>
            </a:extLst>
          </p:cNvPr>
          <p:cNvSpPr>
            <a:spLocks noGrp="1"/>
          </p:cNvSpPr>
          <p:nvPr>
            <p:ph type="sldNum" sz="quarter" idx="12"/>
          </p:nvPr>
        </p:nvSpPr>
        <p:spPr/>
        <p:txBody>
          <a:bodyPr/>
          <a:lstStyle/>
          <a:p>
            <a:fld id="{C4F21E18-F387-4305-A0C6-40E8504050B5}" type="slidenum">
              <a:rPr lang="de-DE" smtClean="0"/>
              <a:t>4</a:t>
            </a:fld>
            <a:endParaRPr lang="de-DE"/>
          </a:p>
        </p:txBody>
      </p:sp>
      <p:grpSp>
        <p:nvGrpSpPr>
          <p:cNvPr id="200" name="Gruppieren 199">
            <a:extLst>
              <a:ext uri="{FF2B5EF4-FFF2-40B4-BE49-F238E27FC236}">
                <a16:creationId xmlns:a16="http://schemas.microsoft.com/office/drawing/2014/main" id="{AB0A940F-86FC-BD22-D619-FB4002BC0553}"/>
              </a:ext>
            </a:extLst>
          </p:cNvPr>
          <p:cNvGrpSpPr/>
          <p:nvPr/>
        </p:nvGrpSpPr>
        <p:grpSpPr>
          <a:xfrm>
            <a:off x="1492860" y="2871132"/>
            <a:ext cx="3116836" cy="1369109"/>
            <a:chOff x="1492860" y="2871132"/>
            <a:chExt cx="3116836" cy="1369109"/>
          </a:xfrm>
        </p:grpSpPr>
        <p:sp>
          <p:nvSpPr>
            <p:cNvPr id="74" name="Rechteck 73">
              <a:extLst>
                <a:ext uri="{FF2B5EF4-FFF2-40B4-BE49-F238E27FC236}">
                  <a16:creationId xmlns:a16="http://schemas.microsoft.com/office/drawing/2014/main" id="{FF169AEE-0A75-2681-BD9C-8F967E8DA9D9}"/>
                </a:ext>
              </a:extLst>
            </p:cNvPr>
            <p:cNvSpPr/>
            <p:nvPr/>
          </p:nvSpPr>
          <p:spPr>
            <a:xfrm>
              <a:off x="1492860" y="2871132"/>
              <a:ext cx="3116836"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Rechteck 74">
              <a:extLst>
                <a:ext uri="{FF2B5EF4-FFF2-40B4-BE49-F238E27FC236}">
                  <a16:creationId xmlns:a16="http://schemas.microsoft.com/office/drawing/2014/main" id="{2890359F-F566-4380-1EA7-439925922A2E}"/>
                </a:ext>
              </a:extLst>
            </p:cNvPr>
            <p:cNvSpPr/>
            <p:nvPr/>
          </p:nvSpPr>
          <p:spPr>
            <a:xfrm>
              <a:off x="3845534" y="2876662"/>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ALADIN </a:t>
              </a:r>
            </a:p>
          </p:txBody>
        </p:sp>
      </p:grpSp>
      <p:grpSp>
        <p:nvGrpSpPr>
          <p:cNvPr id="199" name="Gruppieren 198">
            <a:extLst>
              <a:ext uri="{FF2B5EF4-FFF2-40B4-BE49-F238E27FC236}">
                <a16:creationId xmlns:a16="http://schemas.microsoft.com/office/drawing/2014/main" id="{DC2AFD5B-A39F-9B22-F5D2-503F15CA2A64}"/>
              </a:ext>
            </a:extLst>
          </p:cNvPr>
          <p:cNvGrpSpPr/>
          <p:nvPr/>
        </p:nvGrpSpPr>
        <p:grpSpPr>
          <a:xfrm>
            <a:off x="1584128" y="3176595"/>
            <a:ext cx="2917118" cy="966577"/>
            <a:chOff x="1584128" y="3176595"/>
            <a:chExt cx="2917118" cy="966577"/>
          </a:xfrm>
        </p:grpSpPr>
        <p:sp>
          <p:nvSpPr>
            <p:cNvPr id="76" name="Rechteck 75">
              <a:extLst>
                <a:ext uri="{FF2B5EF4-FFF2-40B4-BE49-F238E27FC236}">
                  <a16:creationId xmlns:a16="http://schemas.microsoft.com/office/drawing/2014/main" id="{BE692322-BE54-0376-14A6-32843B2EEE50}"/>
                </a:ext>
              </a:extLst>
            </p:cNvPr>
            <p:cNvSpPr/>
            <p:nvPr/>
          </p:nvSpPr>
          <p:spPr>
            <a:xfrm>
              <a:off x="1584128" y="3177155"/>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2A899A74-9E74-0A50-5347-06CF10639CFC}"/>
                </a:ext>
              </a:extLst>
            </p:cNvPr>
            <p:cNvSpPr/>
            <p:nvPr/>
          </p:nvSpPr>
          <p:spPr>
            <a:xfrm>
              <a:off x="2007210" y="3176595"/>
              <a:ext cx="2494036" cy="218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Automatic</a:t>
              </a:r>
              <a:r>
                <a:rPr lang="de-DE" sz="1200" dirty="0">
                  <a:solidFill>
                    <a:schemeClr val="tx1"/>
                  </a:solidFill>
                </a:rPr>
                <a:t> Item Generation (AIG)</a:t>
              </a:r>
            </a:p>
          </p:txBody>
        </p:sp>
        <p:sp>
          <p:nvSpPr>
            <p:cNvPr id="78" name="Rechteck 77">
              <a:extLst>
                <a:ext uri="{FF2B5EF4-FFF2-40B4-BE49-F238E27FC236}">
                  <a16:creationId xmlns:a16="http://schemas.microsoft.com/office/drawing/2014/main" id="{80CEB29E-103B-A28B-3559-62A417018221}"/>
                </a:ext>
              </a:extLst>
            </p:cNvPr>
            <p:cNvSpPr/>
            <p:nvPr/>
          </p:nvSpPr>
          <p:spPr>
            <a:xfrm>
              <a:off x="1670657" y="3498019"/>
              <a:ext cx="1259727"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Sprachmodell</a:t>
              </a:r>
            </a:p>
          </p:txBody>
        </p:sp>
        <p:sp>
          <p:nvSpPr>
            <p:cNvPr id="79" name="Rechteck 78">
              <a:extLst>
                <a:ext uri="{FF2B5EF4-FFF2-40B4-BE49-F238E27FC236}">
                  <a16:creationId xmlns:a16="http://schemas.microsoft.com/office/drawing/2014/main" id="{9C62B34B-C837-B090-27C9-544156A256AB}"/>
                </a:ext>
              </a:extLst>
            </p:cNvPr>
            <p:cNvSpPr/>
            <p:nvPr/>
          </p:nvSpPr>
          <p:spPr>
            <a:xfrm>
              <a:off x="1963597" y="3831234"/>
              <a:ext cx="1933574"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err="1">
                  <a:solidFill>
                    <a:schemeClr val="tx1"/>
                  </a:solidFill>
                </a:rPr>
                <a:t>Graphersetzungssystem</a:t>
              </a:r>
              <a:endParaRPr lang="de-DE" sz="1200" dirty="0">
                <a:solidFill>
                  <a:schemeClr val="tx1"/>
                </a:solidFill>
              </a:endParaRPr>
            </a:p>
          </p:txBody>
        </p:sp>
        <p:sp>
          <p:nvSpPr>
            <p:cNvPr id="80" name="Rechteck 79">
              <a:extLst>
                <a:ext uri="{FF2B5EF4-FFF2-40B4-BE49-F238E27FC236}">
                  <a16:creationId xmlns:a16="http://schemas.microsoft.com/office/drawing/2014/main" id="{2500DC04-4656-F7D4-107A-D2B93C4A2497}"/>
                </a:ext>
              </a:extLst>
            </p:cNvPr>
            <p:cNvSpPr/>
            <p:nvPr/>
          </p:nvSpPr>
          <p:spPr>
            <a:xfrm>
              <a:off x="3006059" y="3498019"/>
              <a:ext cx="1419511" cy="2303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Datengenerator</a:t>
              </a:r>
            </a:p>
          </p:txBody>
        </p:sp>
        <p:sp>
          <p:nvSpPr>
            <p:cNvPr id="81" name="Textfeld 80">
              <a:extLst>
                <a:ext uri="{FF2B5EF4-FFF2-40B4-BE49-F238E27FC236}">
                  <a16:creationId xmlns:a16="http://schemas.microsoft.com/office/drawing/2014/main" id="{62B58E2A-DCA9-DFBF-41AB-01B1739330EC}"/>
                </a:ext>
              </a:extLst>
            </p:cNvPr>
            <p:cNvSpPr txBox="1"/>
            <p:nvPr/>
          </p:nvSpPr>
          <p:spPr>
            <a:xfrm>
              <a:off x="4036504" y="3802315"/>
              <a:ext cx="182742" cy="288156"/>
            </a:xfrm>
            <a:prstGeom prst="rect">
              <a:avLst/>
            </a:prstGeom>
            <a:noFill/>
            <a:ln w="6350">
              <a:noFill/>
            </a:ln>
          </p:spPr>
          <p:txBody>
            <a:bodyPr wrap="none" lIns="0" tIns="0" rIns="0" bIns="0" rtlCol="0">
              <a:spAutoFit/>
            </a:bodyPr>
            <a:lstStyle/>
            <a:p>
              <a:pPr marL="0" indent="0">
                <a:buNone/>
              </a:pPr>
              <a:r>
                <a:rPr lang="de-DE" dirty="0"/>
                <a:t>…</a:t>
              </a:r>
            </a:p>
          </p:txBody>
        </p:sp>
      </p:grpSp>
      <p:grpSp>
        <p:nvGrpSpPr>
          <p:cNvPr id="145" name="Gruppieren 144">
            <a:extLst>
              <a:ext uri="{FF2B5EF4-FFF2-40B4-BE49-F238E27FC236}">
                <a16:creationId xmlns:a16="http://schemas.microsoft.com/office/drawing/2014/main" id="{023ED226-1148-BC4D-82E5-8DE7A38D9ECD}"/>
              </a:ext>
            </a:extLst>
          </p:cNvPr>
          <p:cNvGrpSpPr/>
          <p:nvPr/>
        </p:nvGrpSpPr>
        <p:grpSpPr>
          <a:xfrm>
            <a:off x="5729428" y="1059989"/>
            <a:ext cx="402354" cy="786576"/>
            <a:chOff x="1228060" y="3138487"/>
            <a:chExt cx="402354" cy="786576"/>
          </a:xfrm>
          <a:effectLst>
            <a:outerShdw blurRad="50800" dist="38100" dir="2700000" algn="tl" rotWithShape="0">
              <a:prstClr val="black">
                <a:alpha val="40000"/>
              </a:prstClr>
            </a:outerShdw>
          </a:effectLst>
        </p:grpSpPr>
        <p:pic>
          <p:nvPicPr>
            <p:cNvPr id="146" name="Grafik 145">
              <a:extLst>
                <a:ext uri="{FF2B5EF4-FFF2-40B4-BE49-F238E27FC236}">
                  <a16:creationId xmlns:a16="http://schemas.microsoft.com/office/drawing/2014/main" id="{78B7350E-0E91-4955-F4D9-C7C704EDE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147" name="Textfeld 146">
              <a:extLst>
                <a:ext uri="{FF2B5EF4-FFF2-40B4-BE49-F238E27FC236}">
                  <a16:creationId xmlns:a16="http://schemas.microsoft.com/office/drawing/2014/main" id="{D34809C6-686A-6B52-9727-E4A4200BB0D4}"/>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231" name="Verbinder: gewinkelt 230">
            <a:extLst>
              <a:ext uri="{FF2B5EF4-FFF2-40B4-BE49-F238E27FC236}">
                <a16:creationId xmlns:a16="http://schemas.microsoft.com/office/drawing/2014/main" id="{1F683064-DC17-C5B1-D0F9-CDEBA6A1847B}"/>
              </a:ext>
            </a:extLst>
          </p:cNvPr>
          <p:cNvCxnSpPr>
            <a:cxnSpLocks/>
            <a:endCxn id="76" idx="0"/>
          </p:cNvCxnSpPr>
          <p:nvPr/>
        </p:nvCxnSpPr>
        <p:spPr>
          <a:xfrm rot="10800000" flipV="1">
            <a:off x="3042688" y="2375327"/>
            <a:ext cx="2440085" cy="8018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35" name="Gerade Verbindung mit Pfeil 234">
            <a:extLst>
              <a:ext uri="{FF2B5EF4-FFF2-40B4-BE49-F238E27FC236}">
                <a16:creationId xmlns:a16="http://schemas.microsoft.com/office/drawing/2014/main" id="{D7599AF0-86E1-D7F7-ABE8-8BC818D9D0BD}"/>
              </a:ext>
            </a:extLst>
          </p:cNvPr>
          <p:cNvCxnSpPr>
            <a:cxnSpLocks/>
          </p:cNvCxnSpPr>
          <p:nvPr/>
        </p:nvCxnSpPr>
        <p:spPr>
          <a:xfrm flipV="1">
            <a:off x="4609696" y="3669986"/>
            <a:ext cx="220614"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Verbinder: gewinkelt 5">
            <a:extLst>
              <a:ext uri="{FF2B5EF4-FFF2-40B4-BE49-F238E27FC236}">
                <a16:creationId xmlns:a16="http://schemas.microsoft.com/office/drawing/2014/main" id="{67753037-9DBC-2606-C505-ECAED4649857}"/>
              </a:ext>
            </a:extLst>
          </p:cNvPr>
          <p:cNvCxnSpPr>
            <a:cxnSpLocks/>
            <a:endCxn id="93" idx="0"/>
          </p:cNvCxnSpPr>
          <p:nvPr/>
        </p:nvCxnSpPr>
        <p:spPr>
          <a:xfrm>
            <a:off x="6283201" y="2361791"/>
            <a:ext cx="2505569" cy="81953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Flussdiagramm: Dokument 21">
            <a:extLst>
              <a:ext uri="{FF2B5EF4-FFF2-40B4-BE49-F238E27FC236}">
                <a16:creationId xmlns:a16="http://schemas.microsoft.com/office/drawing/2014/main" id="{B909418F-07E9-1DB6-5A81-CF550521713C}"/>
              </a:ext>
            </a:extLst>
          </p:cNvPr>
          <p:cNvSpPr/>
          <p:nvPr/>
        </p:nvSpPr>
        <p:spPr>
          <a:xfrm>
            <a:off x="2449913" y="2193580"/>
            <a:ext cx="1988579" cy="555671"/>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 und Bewertungskonfiguration</a:t>
            </a:r>
          </a:p>
        </p:txBody>
      </p:sp>
      <p:sp>
        <p:nvSpPr>
          <p:cNvPr id="23" name="Flussdiagramm: Dokument 22">
            <a:extLst>
              <a:ext uri="{FF2B5EF4-FFF2-40B4-BE49-F238E27FC236}">
                <a16:creationId xmlns:a16="http://schemas.microsoft.com/office/drawing/2014/main" id="{3D1CA41F-BB88-564F-47FE-C05968026924}"/>
              </a:ext>
            </a:extLst>
          </p:cNvPr>
          <p:cNvSpPr/>
          <p:nvPr/>
        </p:nvSpPr>
        <p:spPr>
          <a:xfrm>
            <a:off x="8057587" y="2233471"/>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Interaktions-konfiguration</a:t>
            </a:r>
          </a:p>
        </p:txBody>
      </p:sp>
      <p:grpSp>
        <p:nvGrpSpPr>
          <p:cNvPr id="202" name="Gruppieren 201">
            <a:extLst>
              <a:ext uri="{FF2B5EF4-FFF2-40B4-BE49-F238E27FC236}">
                <a16:creationId xmlns:a16="http://schemas.microsoft.com/office/drawing/2014/main" id="{ED557514-63C5-B868-62D3-8B15F397C586}"/>
              </a:ext>
            </a:extLst>
          </p:cNvPr>
          <p:cNvGrpSpPr/>
          <p:nvPr/>
        </p:nvGrpSpPr>
        <p:grpSpPr>
          <a:xfrm>
            <a:off x="7704045" y="2875859"/>
            <a:ext cx="2185554" cy="1369109"/>
            <a:chOff x="7704045" y="2875859"/>
            <a:chExt cx="2185554" cy="1369109"/>
          </a:xfrm>
        </p:grpSpPr>
        <p:sp>
          <p:nvSpPr>
            <p:cNvPr id="90" name="Rechteck 89">
              <a:extLst>
                <a:ext uri="{FF2B5EF4-FFF2-40B4-BE49-F238E27FC236}">
                  <a16:creationId xmlns:a16="http://schemas.microsoft.com/office/drawing/2014/main" id="{31D87224-571E-4BDD-0D17-F6D6FB7EF57C}"/>
                </a:ext>
              </a:extLst>
            </p:cNvPr>
            <p:cNvSpPr/>
            <p:nvPr/>
          </p:nvSpPr>
          <p:spPr>
            <a:xfrm>
              <a:off x="7704045" y="2875859"/>
              <a:ext cx="2185554" cy="1369109"/>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Rechteck 90">
              <a:extLst>
                <a:ext uri="{FF2B5EF4-FFF2-40B4-BE49-F238E27FC236}">
                  <a16:creationId xmlns:a16="http://schemas.microsoft.com/office/drawing/2014/main" id="{9BB9F4A7-8FAD-8DEF-1D23-FD9C708F9937}"/>
                </a:ext>
              </a:extLst>
            </p:cNvPr>
            <p:cNvSpPr/>
            <p:nvPr/>
          </p:nvSpPr>
          <p:spPr>
            <a:xfrm>
              <a:off x="9125437" y="2879008"/>
              <a:ext cx="764161" cy="204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CARPET </a:t>
              </a:r>
            </a:p>
          </p:txBody>
        </p:sp>
      </p:grpSp>
      <p:grpSp>
        <p:nvGrpSpPr>
          <p:cNvPr id="201" name="Gruppieren 200">
            <a:extLst>
              <a:ext uri="{FF2B5EF4-FFF2-40B4-BE49-F238E27FC236}">
                <a16:creationId xmlns:a16="http://schemas.microsoft.com/office/drawing/2014/main" id="{E42DBBA0-28E6-2C1D-1F22-D6DF505DF4C9}"/>
              </a:ext>
            </a:extLst>
          </p:cNvPr>
          <p:cNvGrpSpPr/>
          <p:nvPr/>
        </p:nvGrpSpPr>
        <p:grpSpPr>
          <a:xfrm>
            <a:off x="7796390" y="3181323"/>
            <a:ext cx="1984759" cy="966576"/>
            <a:chOff x="7796390" y="3181323"/>
            <a:chExt cx="1984759" cy="966576"/>
          </a:xfrm>
        </p:grpSpPr>
        <p:sp>
          <p:nvSpPr>
            <p:cNvPr id="92" name="Rechteck 91">
              <a:extLst>
                <a:ext uri="{FF2B5EF4-FFF2-40B4-BE49-F238E27FC236}">
                  <a16:creationId xmlns:a16="http://schemas.microsoft.com/office/drawing/2014/main" id="{671941F9-3DAC-BA57-5BF1-54A0F1120B9A}"/>
                </a:ext>
              </a:extLst>
            </p:cNvPr>
            <p:cNvSpPr/>
            <p:nvPr/>
          </p:nvSpPr>
          <p:spPr>
            <a:xfrm>
              <a:off x="7796390" y="3181882"/>
              <a:ext cx="1984758"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92">
              <a:extLst>
                <a:ext uri="{FF2B5EF4-FFF2-40B4-BE49-F238E27FC236}">
                  <a16:creationId xmlns:a16="http://schemas.microsoft.com/office/drawing/2014/main" id="{13C47AD0-5882-A87B-6A29-8763B28E4C2B}"/>
                </a:ext>
              </a:extLst>
            </p:cNvPr>
            <p:cNvSpPr/>
            <p:nvPr/>
          </p:nvSpPr>
          <p:spPr>
            <a:xfrm>
              <a:off x="7796391" y="3181323"/>
              <a:ext cx="1984758" cy="2483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sp>
          <p:nvSpPr>
            <p:cNvPr id="26" name="Flussdiagramm: Dokument 25">
              <a:extLst>
                <a:ext uri="{FF2B5EF4-FFF2-40B4-BE49-F238E27FC236}">
                  <a16:creationId xmlns:a16="http://schemas.microsoft.com/office/drawing/2014/main" id="{18C60654-FCCB-0DCF-E418-9834DAEBEB1B}"/>
                </a:ext>
              </a:extLst>
            </p:cNvPr>
            <p:cNvSpPr/>
            <p:nvPr/>
          </p:nvSpPr>
          <p:spPr>
            <a:xfrm>
              <a:off x="8201130" y="3532799"/>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sp>
        <p:nvSpPr>
          <p:cNvPr id="29" name="Rechteck 28">
            <a:extLst>
              <a:ext uri="{FF2B5EF4-FFF2-40B4-BE49-F238E27FC236}">
                <a16:creationId xmlns:a16="http://schemas.microsoft.com/office/drawing/2014/main" id="{BF3578BD-B51F-A8DB-5DA1-AC14B577CD2A}"/>
              </a:ext>
            </a:extLst>
          </p:cNvPr>
          <p:cNvSpPr/>
          <p:nvPr/>
        </p:nvSpPr>
        <p:spPr>
          <a:xfrm>
            <a:off x="4830310" y="3432300"/>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Assessment-Generator</a:t>
            </a:r>
          </a:p>
        </p:txBody>
      </p:sp>
      <p:grpSp>
        <p:nvGrpSpPr>
          <p:cNvPr id="33" name="Gruppieren 32">
            <a:extLst>
              <a:ext uri="{FF2B5EF4-FFF2-40B4-BE49-F238E27FC236}">
                <a16:creationId xmlns:a16="http://schemas.microsoft.com/office/drawing/2014/main" id="{799F4478-4F15-C09B-1CC5-3E3926D17008}"/>
              </a:ext>
            </a:extLst>
          </p:cNvPr>
          <p:cNvGrpSpPr/>
          <p:nvPr/>
        </p:nvGrpSpPr>
        <p:grpSpPr>
          <a:xfrm>
            <a:off x="6239966" y="3352544"/>
            <a:ext cx="1259122" cy="848023"/>
            <a:chOff x="7713428" y="3278546"/>
            <a:chExt cx="1259122" cy="848023"/>
          </a:xfrm>
        </p:grpSpPr>
        <p:sp>
          <p:nvSpPr>
            <p:cNvPr id="19" name="Flussdiagramm: Mehrere Dokumente 18">
              <a:extLst>
                <a:ext uri="{FF2B5EF4-FFF2-40B4-BE49-F238E27FC236}">
                  <a16:creationId xmlns:a16="http://schemas.microsoft.com/office/drawing/2014/main" id="{BB963CC0-ED20-A886-75EC-292229F3241D}"/>
                </a:ext>
              </a:extLst>
            </p:cNvPr>
            <p:cNvSpPr/>
            <p:nvPr/>
          </p:nvSpPr>
          <p:spPr>
            <a:xfrm>
              <a:off x="7713428" y="3278546"/>
              <a:ext cx="1259122" cy="629268"/>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Assessment-Item-Daten</a:t>
              </a:r>
            </a:p>
          </p:txBody>
        </p:sp>
        <p:sp>
          <p:nvSpPr>
            <p:cNvPr id="32" name="Textfeld 31">
              <a:extLst>
                <a:ext uri="{FF2B5EF4-FFF2-40B4-BE49-F238E27FC236}">
                  <a16:creationId xmlns:a16="http://schemas.microsoft.com/office/drawing/2014/main" id="{85BD1AE7-80A7-1853-74EC-B05F622EB641}"/>
                </a:ext>
              </a:extLst>
            </p:cNvPr>
            <p:cNvSpPr txBox="1"/>
            <p:nvPr/>
          </p:nvSpPr>
          <p:spPr>
            <a:xfrm rot="5400000">
              <a:off x="8149979" y="3883013"/>
              <a:ext cx="198956" cy="288156"/>
            </a:xfrm>
            <a:prstGeom prst="rect">
              <a:avLst/>
            </a:prstGeom>
            <a:noFill/>
            <a:ln w="6350">
              <a:noFill/>
            </a:ln>
          </p:spPr>
          <p:txBody>
            <a:bodyPr wrap="square" lIns="0" tIns="0" rIns="0" bIns="0" rtlCol="0">
              <a:spAutoFit/>
            </a:bodyPr>
            <a:lstStyle/>
            <a:p>
              <a:pPr marL="0" indent="0">
                <a:buNone/>
              </a:pPr>
              <a:r>
                <a:rPr lang="de-DE" dirty="0"/>
                <a:t>…</a:t>
              </a:r>
            </a:p>
          </p:txBody>
        </p:sp>
      </p:grpSp>
      <p:cxnSp>
        <p:nvCxnSpPr>
          <p:cNvPr id="36" name="Gerade Verbindung mit Pfeil 35">
            <a:extLst>
              <a:ext uri="{FF2B5EF4-FFF2-40B4-BE49-F238E27FC236}">
                <a16:creationId xmlns:a16="http://schemas.microsoft.com/office/drawing/2014/main" id="{93CB4084-73BC-A09F-7CBF-E533CD774616}"/>
              </a:ext>
            </a:extLst>
          </p:cNvPr>
          <p:cNvCxnSpPr>
            <a:cxnSpLocks/>
            <a:stCxn id="29" idx="3"/>
            <a:endCxn id="19" idx="1"/>
          </p:cNvCxnSpPr>
          <p:nvPr/>
        </p:nvCxnSpPr>
        <p:spPr>
          <a:xfrm flipV="1">
            <a:off x="6019352" y="3667178"/>
            <a:ext cx="220614" cy="28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74084AF8-A444-AE18-7732-5A5D2019AA20}"/>
              </a:ext>
            </a:extLst>
          </p:cNvPr>
          <p:cNvCxnSpPr>
            <a:cxnSpLocks/>
            <a:stCxn id="19" idx="3"/>
            <a:endCxn id="92" idx="1"/>
          </p:cNvCxnSpPr>
          <p:nvPr/>
        </p:nvCxnSpPr>
        <p:spPr>
          <a:xfrm flipV="1">
            <a:off x="7499088" y="3664891"/>
            <a:ext cx="297302" cy="2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uppieren 48">
            <a:extLst>
              <a:ext uri="{FF2B5EF4-FFF2-40B4-BE49-F238E27FC236}">
                <a16:creationId xmlns:a16="http://schemas.microsoft.com/office/drawing/2014/main" id="{4E6A7C8B-D412-F07C-B4B9-1E41D2344BA4}"/>
              </a:ext>
            </a:extLst>
          </p:cNvPr>
          <p:cNvGrpSpPr/>
          <p:nvPr/>
        </p:nvGrpSpPr>
        <p:grpSpPr>
          <a:xfrm>
            <a:off x="8560517" y="5969353"/>
            <a:ext cx="472886" cy="786576"/>
            <a:chOff x="1188698" y="3138487"/>
            <a:chExt cx="472886" cy="786576"/>
          </a:xfrm>
          <a:effectLst>
            <a:outerShdw blurRad="50800" dist="38100" dir="2700000" algn="tl" rotWithShape="0">
              <a:prstClr val="black">
                <a:alpha val="40000"/>
              </a:prstClr>
            </a:outerShdw>
          </a:effectLst>
        </p:grpSpPr>
        <p:pic>
          <p:nvPicPr>
            <p:cNvPr id="50" name="Grafik 49">
              <a:extLst>
                <a:ext uri="{FF2B5EF4-FFF2-40B4-BE49-F238E27FC236}">
                  <a16:creationId xmlns:a16="http://schemas.microsoft.com/office/drawing/2014/main" id="{D9097D63-7477-CAEB-D33F-14B4B7EA7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51" name="Textfeld 50">
              <a:extLst>
                <a:ext uri="{FF2B5EF4-FFF2-40B4-BE49-F238E27FC236}">
                  <a16:creationId xmlns:a16="http://schemas.microsoft.com/office/drawing/2014/main" id="{B2959B92-09E8-D8CE-1681-174B551D4054}"/>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sp>
        <p:nvSpPr>
          <p:cNvPr id="52" name="Rechteck 51">
            <a:extLst>
              <a:ext uri="{FF2B5EF4-FFF2-40B4-BE49-F238E27FC236}">
                <a16:creationId xmlns:a16="http://schemas.microsoft.com/office/drawing/2014/main" id="{20285A14-8A25-5F66-5318-8294F1CC98CC}"/>
              </a:ext>
            </a:extLst>
          </p:cNvPr>
          <p:cNvSpPr/>
          <p:nvPr/>
        </p:nvSpPr>
        <p:spPr>
          <a:xfrm>
            <a:off x="8383331" y="5457605"/>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53" name="Gerade Verbindung mit Pfeil 52">
            <a:extLst>
              <a:ext uri="{FF2B5EF4-FFF2-40B4-BE49-F238E27FC236}">
                <a16:creationId xmlns:a16="http://schemas.microsoft.com/office/drawing/2014/main" id="{4A5D6D2D-8087-4597-79EE-EE884914F598}"/>
              </a:ext>
            </a:extLst>
          </p:cNvPr>
          <p:cNvCxnSpPr>
            <a:cxnSpLocks/>
          </p:cNvCxnSpPr>
          <p:nvPr/>
        </p:nvCxnSpPr>
        <p:spPr>
          <a:xfrm>
            <a:off x="8885211" y="4004048"/>
            <a:ext cx="8192" cy="1453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Verbinder: gewinkelt 54">
            <a:extLst>
              <a:ext uri="{FF2B5EF4-FFF2-40B4-BE49-F238E27FC236}">
                <a16:creationId xmlns:a16="http://schemas.microsoft.com/office/drawing/2014/main" id="{DE5F4173-D158-2113-EA3B-6F448D024710}"/>
              </a:ext>
            </a:extLst>
          </p:cNvPr>
          <p:cNvCxnSpPr>
            <a:cxnSpLocks/>
            <a:stCxn id="52" idx="1"/>
            <a:endCxn id="50" idx="1"/>
          </p:cNvCxnSpPr>
          <p:nvPr/>
        </p:nvCxnSpPr>
        <p:spPr>
          <a:xfrm rot="10800000" flipH="1" flipV="1">
            <a:off x="8383331" y="5693348"/>
            <a:ext cx="270088" cy="56651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Verbinder: gewinkelt 55">
            <a:extLst>
              <a:ext uri="{FF2B5EF4-FFF2-40B4-BE49-F238E27FC236}">
                <a16:creationId xmlns:a16="http://schemas.microsoft.com/office/drawing/2014/main" id="{73D2F363-C6C0-3476-0453-3D93A82DF097}"/>
              </a:ext>
            </a:extLst>
          </p:cNvPr>
          <p:cNvCxnSpPr>
            <a:cxnSpLocks/>
            <a:stCxn id="50" idx="3"/>
            <a:endCxn id="52" idx="3"/>
          </p:cNvCxnSpPr>
          <p:nvPr/>
        </p:nvCxnSpPr>
        <p:spPr>
          <a:xfrm flipV="1">
            <a:off x="8948694" y="5693348"/>
            <a:ext cx="261896" cy="56651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DA76E943-9E99-7F76-5B6E-41B4E48CB8E0}"/>
              </a:ext>
            </a:extLst>
          </p:cNvPr>
          <p:cNvCxnSpPr>
            <a:cxnSpLocks/>
            <a:stCxn id="52" idx="0"/>
            <a:endCxn id="29" idx="2"/>
          </p:cNvCxnSpPr>
          <p:nvPr/>
        </p:nvCxnSpPr>
        <p:spPr>
          <a:xfrm rot="16200000" flipV="1">
            <a:off x="6335930" y="2996574"/>
            <a:ext cx="1549933" cy="33721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3" name="Flussdiagramm: Dokument 62">
            <a:extLst>
              <a:ext uri="{FF2B5EF4-FFF2-40B4-BE49-F238E27FC236}">
                <a16:creationId xmlns:a16="http://schemas.microsoft.com/office/drawing/2014/main" id="{76B0C70E-CDA7-121C-3F0A-CD23A47D835D}"/>
              </a:ext>
            </a:extLst>
          </p:cNvPr>
          <p:cNvSpPr/>
          <p:nvPr/>
        </p:nvSpPr>
        <p:spPr>
          <a:xfrm>
            <a:off x="5262906" y="4482095"/>
            <a:ext cx="1175277" cy="504609"/>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Generator-parameter</a:t>
            </a:r>
          </a:p>
        </p:txBody>
      </p:sp>
      <p:cxnSp>
        <p:nvCxnSpPr>
          <p:cNvPr id="71" name="Verbinder: gewinkelt 70">
            <a:extLst>
              <a:ext uri="{FF2B5EF4-FFF2-40B4-BE49-F238E27FC236}">
                <a16:creationId xmlns:a16="http://schemas.microsoft.com/office/drawing/2014/main" id="{9D652CAE-E1E0-4CD7-DBD7-33719A2F5333}"/>
              </a:ext>
            </a:extLst>
          </p:cNvPr>
          <p:cNvCxnSpPr>
            <a:cxnSpLocks/>
            <a:endCxn id="72" idx="2"/>
          </p:cNvCxnSpPr>
          <p:nvPr/>
        </p:nvCxnSpPr>
        <p:spPr>
          <a:xfrm rot="10800000">
            <a:off x="3056475" y="5208444"/>
            <a:ext cx="5326856" cy="3354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2" name="Rechteck 71">
            <a:extLst>
              <a:ext uri="{FF2B5EF4-FFF2-40B4-BE49-F238E27FC236}">
                <a16:creationId xmlns:a16="http://schemas.microsoft.com/office/drawing/2014/main" id="{F286BFFD-1146-7122-B9DB-22E72F276C6B}"/>
              </a:ext>
            </a:extLst>
          </p:cNvPr>
          <p:cNvSpPr/>
          <p:nvPr/>
        </p:nvSpPr>
        <p:spPr>
          <a:xfrm>
            <a:off x="2461954" y="4733072"/>
            <a:ext cx="1189042" cy="4753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Bewertungs-funktion</a:t>
            </a:r>
          </a:p>
        </p:txBody>
      </p:sp>
      <p:cxnSp>
        <p:nvCxnSpPr>
          <p:cNvPr id="73" name="Gerade Verbindung mit Pfeil 72">
            <a:extLst>
              <a:ext uri="{FF2B5EF4-FFF2-40B4-BE49-F238E27FC236}">
                <a16:creationId xmlns:a16="http://schemas.microsoft.com/office/drawing/2014/main" id="{82B1A34A-9D6F-B815-6F27-1CBD2BEFE187}"/>
              </a:ext>
            </a:extLst>
          </p:cNvPr>
          <p:cNvCxnSpPr>
            <a:cxnSpLocks/>
            <a:stCxn id="74" idx="2"/>
            <a:endCxn id="72" idx="0"/>
          </p:cNvCxnSpPr>
          <p:nvPr/>
        </p:nvCxnSpPr>
        <p:spPr>
          <a:xfrm>
            <a:off x="3051278" y="4240241"/>
            <a:ext cx="5197" cy="4928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Flussdiagramm: Dokument 151">
            <a:extLst>
              <a:ext uri="{FF2B5EF4-FFF2-40B4-BE49-F238E27FC236}">
                <a16:creationId xmlns:a16="http://schemas.microsoft.com/office/drawing/2014/main" id="{817F101A-DD6B-3985-9F21-90656F1F6DD3}"/>
              </a:ext>
            </a:extLst>
          </p:cNvPr>
          <p:cNvSpPr/>
          <p:nvPr/>
        </p:nvSpPr>
        <p:spPr>
          <a:xfrm>
            <a:off x="5424831" y="5290324"/>
            <a:ext cx="1361124"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Lösungsversuch</a:t>
            </a:r>
          </a:p>
        </p:txBody>
      </p:sp>
      <p:sp>
        <p:nvSpPr>
          <p:cNvPr id="153" name="Flussdiagramm: Dokument 152">
            <a:extLst>
              <a:ext uri="{FF2B5EF4-FFF2-40B4-BE49-F238E27FC236}">
                <a16:creationId xmlns:a16="http://schemas.microsoft.com/office/drawing/2014/main" id="{2B5B06F3-FBE9-F7C6-2BDA-7589CDE6CCCA}"/>
              </a:ext>
            </a:extLst>
          </p:cNvPr>
          <p:cNvSpPr/>
          <p:nvPr/>
        </p:nvSpPr>
        <p:spPr>
          <a:xfrm>
            <a:off x="4066382" y="4797100"/>
            <a:ext cx="969028" cy="358644"/>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cxnSp>
        <p:nvCxnSpPr>
          <p:cNvPr id="154" name="Gerade Verbindung mit Pfeil 153">
            <a:extLst>
              <a:ext uri="{FF2B5EF4-FFF2-40B4-BE49-F238E27FC236}">
                <a16:creationId xmlns:a16="http://schemas.microsoft.com/office/drawing/2014/main" id="{F78BF183-06C6-1CEB-6B75-23592E83450C}"/>
              </a:ext>
            </a:extLst>
          </p:cNvPr>
          <p:cNvCxnSpPr>
            <a:cxnSpLocks/>
            <a:stCxn id="72" idx="3"/>
            <a:endCxn id="153" idx="1"/>
          </p:cNvCxnSpPr>
          <p:nvPr/>
        </p:nvCxnSpPr>
        <p:spPr>
          <a:xfrm>
            <a:off x="3650996" y="4970758"/>
            <a:ext cx="415386" cy="56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7" name="Grafik 156">
            <a:extLst>
              <a:ext uri="{FF2B5EF4-FFF2-40B4-BE49-F238E27FC236}">
                <a16:creationId xmlns:a16="http://schemas.microsoft.com/office/drawing/2014/main" id="{B488D8C3-FF5C-38C9-D665-083F1BE75AE5}"/>
              </a:ext>
            </a:extLst>
          </p:cNvPr>
          <p:cNvPicPr>
            <a:picLocks noChangeAspect="1"/>
          </p:cNvPicPr>
          <p:nvPr/>
        </p:nvPicPr>
        <p:blipFill rotWithShape="1">
          <a:blip r:embed="rId3"/>
          <a:srcRect l="930" t="1596" r="837" b="7750"/>
          <a:stretch/>
        </p:blipFill>
        <p:spPr>
          <a:xfrm>
            <a:off x="7867652" y="246376"/>
            <a:ext cx="4083048" cy="1485097"/>
          </a:xfrm>
          <a:prstGeom prst="rect">
            <a:avLst/>
          </a:prstGeom>
        </p:spPr>
      </p:pic>
      <p:cxnSp>
        <p:nvCxnSpPr>
          <p:cNvPr id="161" name="Verbinder: gewinkelt 160">
            <a:extLst>
              <a:ext uri="{FF2B5EF4-FFF2-40B4-BE49-F238E27FC236}">
                <a16:creationId xmlns:a16="http://schemas.microsoft.com/office/drawing/2014/main" id="{A0D5FE9A-C685-D7D0-C52B-E005AEC1D2E0}"/>
              </a:ext>
            </a:extLst>
          </p:cNvPr>
          <p:cNvCxnSpPr>
            <a:cxnSpLocks/>
            <a:endCxn id="146" idx="1"/>
          </p:cNvCxnSpPr>
          <p:nvPr/>
        </p:nvCxnSpPr>
        <p:spPr>
          <a:xfrm rot="5400000" flipH="1" flipV="1">
            <a:off x="5120457" y="1712817"/>
            <a:ext cx="1024826" cy="300196"/>
          </a:xfrm>
          <a:prstGeom prst="bentConnector2">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69" name="Verbinder: gewinkelt 168">
            <a:extLst>
              <a:ext uri="{FF2B5EF4-FFF2-40B4-BE49-F238E27FC236}">
                <a16:creationId xmlns:a16="http://schemas.microsoft.com/office/drawing/2014/main" id="{51867C7A-99E7-CE3B-9415-ED75445FD400}"/>
              </a:ext>
            </a:extLst>
          </p:cNvPr>
          <p:cNvCxnSpPr>
            <a:cxnSpLocks/>
            <a:endCxn id="146" idx="3"/>
          </p:cNvCxnSpPr>
          <p:nvPr/>
        </p:nvCxnSpPr>
        <p:spPr>
          <a:xfrm rot="16200000" flipV="1">
            <a:off x="5678369" y="1750376"/>
            <a:ext cx="1004706" cy="204957"/>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183" name="Rechteck 182">
            <a:extLst>
              <a:ext uri="{FF2B5EF4-FFF2-40B4-BE49-F238E27FC236}">
                <a16:creationId xmlns:a16="http://schemas.microsoft.com/office/drawing/2014/main" id="{9AFA7D91-417D-0F73-5D14-103F9CBFA9E1}"/>
              </a:ext>
            </a:extLst>
          </p:cNvPr>
          <p:cNvSpPr/>
          <p:nvPr/>
        </p:nvSpPr>
        <p:spPr>
          <a:xfrm>
            <a:off x="8995879" y="1919684"/>
            <a:ext cx="1069751" cy="2637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OPALADIN </a:t>
            </a:r>
          </a:p>
        </p:txBody>
      </p:sp>
    </p:spTree>
    <p:extLst>
      <p:ext uri="{BB962C8B-B14F-4D97-AF65-F5344CB8AC3E}">
        <p14:creationId xmlns:p14="http://schemas.microsoft.com/office/powerpoint/2010/main" val="165296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22" grpId="0" animBg="1"/>
      <p:bldP spid="23" grpId="0" animBg="1"/>
      <p:bldP spid="29" grpId="0" animBg="1"/>
      <p:bldP spid="52" grpId="0" animBg="1"/>
      <p:bldP spid="63" grpId="0" animBg="1"/>
      <p:bldP spid="72" grpId="0" animBg="1"/>
      <p:bldP spid="152" grpId="0" animBg="1"/>
      <p:bldP spid="153" grpId="0" animBg="1"/>
      <p:bldP spid="18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36354D-E8A0-3985-A58D-35A1D1F9FB05}"/>
              </a:ext>
            </a:extLst>
          </p:cNvPr>
          <p:cNvSpPr>
            <a:spLocks noGrp="1"/>
          </p:cNvSpPr>
          <p:nvPr>
            <p:ph type="title"/>
          </p:nvPr>
        </p:nvSpPr>
        <p:spPr/>
        <p:txBody>
          <a:bodyPr/>
          <a:lstStyle/>
          <a:p>
            <a:r>
              <a:rPr lang="de-DE" dirty="0"/>
              <a:t>Gegenüberstellung</a:t>
            </a:r>
          </a:p>
        </p:txBody>
      </p:sp>
      <p:sp>
        <p:nvSpPr>
          <p:cNvPr id="3" name="Datumsplatzhalter 2">
            <a:extLst>
              <a:ext uri="{FF2B5EF4-FFF2-40B4-BE49-F238E27FC236}">
                <a16:creationId xmlns:a16="http://schemas.microsoft.com/office/drawing/2014/main" id="{59188EBB-5BEE-F533-2B28-7891F417B7B6}"/>
              </a:ext>
            </a:extLst>
          </p:cNvPr>
          <p:cNvSpPr>
            <a:spLocks noGrp="1"/>
          </p:cNvSpPr>
          <p:nvPr>
            <p:ph type="dt" sz="half" idx="10"/>
          </p:nvPr>
        </p:nvSpPr>
        <p:spPr/>
        <p:txBody>
          <a:bodyPr/>
          <a:lstStyle/>
          <a:p>
            <a:fld id="{CE5B702D-F515-4921-BF10-4C3F97EFFC3C}" type="datetime1">
              <a:rPr lang="de-DE" smtClean="0"/>
              <a:t>10.09.2023</a:t>
            </a:fld>
            <a:endParaRPr lang="de-DE"/>
          </a:p>
        </p:txBody>
      </p:sp>
      <p:sp>
        <p:nvSpPr>
          <p:cNvPr id="4" name="Fußzeilenplatzhalter 3">
            <a:extLst>
              <a:ext uri="{FF2B5EF4-FFF2-40B4-BE49-F238E27FC236}">
                <a16:creationId xmlns:a16="http://schemas.microsoft.com/office/drawing/2014/main" id="{329AD3AE-A8FE-8C92-C8DC-2DE281F8A232}"/>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A37DF572-2D95-5F40-759A-0DEE87C98B70}"/>
              </a:ext>
            </a:extLst>
          </p:cNvPr>
          <p:cNvSpPr>
            <a:spLocks noGrp="1"/>
          </p:cNvSpPr>
          <p:nvPr>
            <p:ph type="sldNum" sz="quarter" idx="12"/>
          </p:nvPr>
        </p:nvSpPr>
        <p:spPr/>
        <p:txBody>
          <a:bodyPr/>
          <a:lstStyle/>
          <a:p>
            <a:fld id="{C4F21E18-F387-4305-A0C6-40E8504050B5}" type="slidenum">
              <a:rPr lang="de-DE" smtClean="0"/>
              <a:t>5</a:t>
            </a:fld>
            <a:endParaRPr lang="de-DE"/>
          </a:p>
        </p:txBody>
      </p:sp>
      <p:pic>
        <p:nvPicPr>
          <p:cNvPr id="103" name="Grafik 102">
            <a:extLst>
              <a:ext uri="{FF2B5EF4-FFF2-40B4-BE49-F238E27FC236}">
                <a16:creationId xmlns:a16="http://schemas.microsoft.com/office/drawing/2014/main" id="{7064D2EB-2F5D-036E-B4F5-087A7C2625FB}"/>
              </a:ext>
            </a:extLst>
          </p:cNvPr>
          <p:cNvPicPr>
            <a:picLocks noChangeAspect="1"/>
          </p:cNvPicPr>
          <p:nvPr/>
        </p:nvPicPr>
        <p:blipFill>
          <a:blip r:embed="rId2"/>
          <a:stretch>
            <a:fillRect/>
          </a:stretch>
        </p:blipFill>
        <p:spPr>
          <a:xfrm>
            <a:off x="52798" y="905252"/>
            <a:ext cx="7053756" cy="4545976"/>
          </a:xfrm>
          <a:prstGeom prst="rect">
            <a:avLst/>
          </a:prstGeom>
        </p:spPr>
      </p:pic>
      <p:cxnSp>
        <p:nvCxnSpPr>
          <p:cNvPr id="105" name="Gerader Verbinder 104">
            <a:extLst>
              <a:ext uri="{FF2B5EF4-FFF2-40B4-BE49-F238E27FC236}">
                <a16:creationId xmlns:a16="http://schemas.microsoft.com/office/drawing/2014/main" id="{E3DDA6A0-274A-C7ED-18DB-379EC4114DAB}"/>
              </a:ext>
            </a:extLst>
          </p:cNvPr>
          <p:cNvCxnSpPr>
            <a:cxnSpLocks/>
          </p:cNvCxnSpPr>
          <p:nvPr/>
        </p:nvCxnSpPr>
        <p:spPr>
          <a:xfrm>
            <a:off x="7534275" y="914400"/>
            <a:ext cx="0" cy="4708278"/>
          </a:xfrm>
          <a:prstGeom prst="line">
            <a:avLst/>
          </a:prstGeom>
          <a:ln w="571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F55DB443-B67C-2B45-1875-2B085DB7857A}"/>
              </a:ext>
            </a:extLst>
          </p:cNvPr>
          <p:cNvSpPr txBox="1"/>
          <p:nvPr/>
        </p:nvSpPr>
        <p:spPr>
          <a:xfrm>
            <a:off x="716625" y="5707311"/>
            <a:ext cx="1885950" cy="288156"/>
          </a:xfrm>
          <a:prstGeom prst="rect">
            <a:avLst/>
          </a:prstGeom>
          <a:noFill/>
          <a:ln w="6350">
            <a:noFill/>
          </a:ln>
        </p:spPr>
        <p:txBody>
          <a:bodyPr wrap="square" lIns="0" tIns="0" rIns="0" bIns="0" rtlCol="0">
            <a:spAutoFit/>
          </a:bodyPr>
          <a:lstStyle/>
          <a:p>
            <a:pPr marL="0" indent="0">
              <a:buNone/>
            </a:pPr>
            <a:r>
              <a:rPr lang="de-DE" dirty="0"/>
              <a:t>Skalierbarkeit</a:t>
            </a:r>
          </a:p>
        </p:txBody>
      </p:sp>
      <p:sp>
        <p:nvSpPr>
          <p:cNvPr id="34" name="Textfeld 33">
            <a:extLst>
              <a:ext uri="{FF2B5EF4-FFF2-40B4-BE49-F238E27FC236}">
                <a16:creationId xmlns:a16="http://schemas.microsoft.com/office/drawing/2014/main" id="{C08FC455-74E2-54A5-0EAD-2D5D01EB7705}"/>
              </a:ext>
            </a:extLst>
          </p:cNvPr>
          <p:cNvSpPr txBox="1"/>
          <p:nvPr/>
        </p:nvSpPr>
        <p:spPr>
          <a:xfrm>
            <a:off x="3211009" y="5707311"/>
            <a:ext cx="2266060" cy="288156"/>
          </a:xfrm>
          <a:prstGeom prst="rect">
            <a:avLst/>
          </a:prstGeom>
          <a:noFill/>
          <a:ln w="6350">
            <a:noFill/>
          </a:ln>
        </p:spPr>
        <p:txBody>
          <a:bodyPr wrap="square" lIns="0" tIns="0" rIns="0" bIns="0" rtlCol="0">
            <a:spAutoFit/>
          </a:bodyPr>
          <a:lstStyle/>
          <a:p>
            <a:pPr marL="0" indent="0">
              <a:buNone/>
            </a:pPr>
            <a:r>
              <a:rPr lang="de-DE" dirty="0"/>
              <a:t>Assessment-Validität</a:t>
            </a:r>
          </a:p>
        </p:txBody>
      </p:sp>
      <p:sp>
        <p:nvSpPr>
          <p:cNvPr id="37" name="Textfeld 36">
            <a:extLst>
              <a:ext uri="{FF2B5EF4-FFF2-40B4-BE49-F238E27FC236}">
                <a16:creationId xmlns:a16="http://schemas.microsoft.com/office/drawing/2014/main" id="{AC3BD64C-B23A-D27C-5B7F-7F2B307C58C7}"/>
              </a:ext>
            </a:extLst>
          </p:cNvPr>
          <p:cNvSpPr txBox="1"/>
          <p:nvPr/>
        </p:nvSpPr>
        <p:spPr>
          <a:xfrm>
            <a:off x="6085502" y="5711687"/>
            <a:ext cx="2860129" cy="288156"/>
          </a:xfrm>
          <a:prstGeom prst="rect">
            <a:avLst/>
          </a:prstGeom>
          <a:noFill/>
          <a:ln w="6350">
            <a:noFill/>
          </a:ln>
        </p:spPr>
        <p:txBody>
          <a:bodyPr wrap="square" lIns="0" tIns="0" rIns="0" bIns="0" rtlCol="0">
            <a:spAutoFit/>
          </a:bodyPr>
          <a:lstStyle/>
          <a:p>
            <a:pPr marL="0" indent="0">
              <a:buNone/>
            </a:pPr>
            <a:r>
              <a:rPr lang="de-DE" dirty="0"/>
              <a:t>Automatische Bewertung</a:t>
            </a:r>
          </a:p>
        </p:txBody>
      </p:sp>
      <p:grpSp>
        <p:nvGrpSpPr>
          <p:cNvPr id="42" name="Gruppieren 41">
            <a:extLst>
              <a:ext uri="{FF2B5EF4-FFF2-40B4-BE49-F238E27FC236}">
                <a16:creationId xmlns:a16="http://schemas.microsoft.com/office/drawing/2014/main" id="{80A06B09-F76B-2CCE-40FC-40BCF3E6AB7D}"/>
              </a:ext>
            </a:extLst>
          </p:cNvPr>
          <p:cNvGrpSpPr/>
          <p:nvPr/>
        </p:nvGrpSpPr>
        <p:grpSpPr>
          <a:xfrm>
            <a:off x="284996" y="5646748"/>
            <a:ext cx="360000" cy="360000"/>
            <a:chOff x="471303" y="1772843"/>
            <a:chExt cx="360000" cy="360000"/>
          </a:xfrm>
        </p:grpSpPr>
        <p:sp>
          <p:nvSpPr>
            <p:cNvPr id="43" name="Ellipse 42">
              <a:extLst>
                <a:ext uri="{FF2B5EF4-FFF2-40B4-BE49-F238E27FC236}">
                  <a16:creationId xmlns:a16="http://schemas.microsoft.com/office/drawing/2014/main" id="{50569B55-8855-F595-E334-31B4E0F68F31}"/>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44" name="Textfeld 43">
              <a:extLst>
                <a:ext uri="{FF2B5EF4-FFF2-40B4-BE49-F238E27FC236}">
                  <a16:creationId xmlns:a16="http://schemas.microsoft.com/office/drawing/2014/main" id="{EF823B5B-756E-FD63-4ADF-8D872CE03213}"/>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45" name="Gruppieren 44">
            <a:extLst>
              <a:ext uri="{FF2B5EF4-FFF2-40B4-BE49-F238E27FC236}">
                <a16:creationId xmlns:a16="http://schemas.microsoft.com/office/drawing/2014/main" id="{1EC00409-2C77-4CB7-2970-052B94853AD4}"/>
              </a:ext>
            </a:extLst>
          </p:cNvPr>
          <p:cNvGrpSpPr/>
          <p:nvPr/>
        </p:nvGrpSpPr>
        <p:grpSpPr>
          <a:xfrm>
            <a:off x="2707380" y="2574957"/>
            <a:ext cx="360000" cy="360000"/>
            <a:chOff x="471303" y="1772843"/>
            <a:chExt cx="360000" cy="360000"/>
          </a:xfrm>
          <a:solidFill>
            <a:schemeClr val="accent3"/>
          </a:solidFill>
        </p:grpSpPr>
        <p:sp>
          <p:nvSpPr>
            <p:cNvPr id="46" name="Ellipse 45">
              <a:extLst>
                <a:ext uri="{FF2B5EF4-FFF2-40B4-BE49-F238E27FC236}">
                  <a16:creationId xmlns:a16="http://schemas.microsoft.com/office/drawing/2014/main" id="{CD606EB7-FEA4-42B0-9F51-D6418A06E51D}"/>
                </a:ext>
              </a:extLst>
            </p:cNvPr>
            <p:cNvSpPr/>
            <p:nvPr/>
          </p:nvSpPr>
          <p:spPr>
            <a:xfrm>
              <a:off x="471303" y="1772843"/>
              <a:ext cx="360000" cy="360000"/>
            </a:xfrm>
            <a:prstGeom prst="ellipse">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47" name="Textfeld 46">
              <a:extLst>
                <a:ext uri="{FF2B5EF4-FFF2-40B4-BE49-F238E27FC236}">
                  <a16:creationId xmlns:a16="http://schemas.microsoft.com/office/drawing/2014/main" id="{D1DB4059-D5F5-B099-9582-776A57D80270}"/>
                </a:ext>
              </a:extLst>
            </p:cNvPr>
            <p:cNvSpPr txBox="1"/>
            <p:nvPr/>
          </p:nvSpPr>
          <p:spPr>
            <a:xfrm>
              <a:off x="550726" y="1808848"/>
              <a:ext cx="197170" cy="288156"/>
            </a:xfrm>
            <a:prstGeom prst="rect">
              <a:avLst/>
            </a:prstGeom>
            <a:grp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51" name="Gruppieren 50">
            <a:extLst>
              <a:ext uri="{FF2B5EF4-FFF2-40B4-BE49-F238E27FC236}">
                <a16:creationId xmlns:a16="http://schemas.microsoft.com/office/drawing/2014/main" id="{A54A2AF6-F46B-67A9-CD99-4B0A8A8A00CA}"/>
              </a:ext>
            </a:extLst>
          </p:cNvPr>
          <p:cNvGrpSpPr/>
          <p:nvPr/>
        </p:nvGrpSpPr>
        <p:grpSpPr>
          <a:xfrm>
            <a:off x="2774160" y="5671389"/>
            <a:ext cx="360000" cy="360000"/>
            <a:chOff x="471303" y="1772843"/>
            <a:chExt cx="360000" cy="360000"/>
          </a:xfrm>
        </p:grpSpPr>
        <p:sp>
          <p:nvSpPr>
            <p:cNvPr id="52" name="Ellipse 51">
              <a:extLst>
                <a:ext uri="{FF2B5EF4-FFF2-40B4-BE49-F238E27FC236}">
                  <a16:creationId xmlns:a16="http://schemas.microsoft.com/office/drawing/2014/main" id="{961927B3-4F25-CA71-DEE0-703727D92905}"/>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53" name="Textfeld 52">
              <a:extLst>
                <a:ext uri="{FF2B5EF4-FFF2-40B4-BE49-F238E27FC236}">
                  <a16:creationId xmlns:a16="http://schemas.microsoft.com/office/drawing/2014/main" id="{94038D5F-67E2-F474-AEC3-7062AF861875}"/>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54" name="Flussdiagramm: Dokument 53">
            <a:extLst>
              <a:ext uri="{FF2B5EF4-FFF2-40B4-BE49-F238E27FC236}">
                <a16:creationId xmlns:a16="http://schemas.microsoft.com/office/drawing/2014/main" id="{26CADE05-E92F-FF04-1AF6-7156C7DFB071}"/>
              </a:ext>
            </a:extLst>
          </p:cNvPr>
          <p:cNvSpPr/>
          <p:nvPr/>
        </p:nvSpPr>
        <p:spPr>
          <a:xfrm>
            <a:off x="10264555" y="3478624"/>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Bewertung</a:t>
            </a:r>
          </a:p>
        </p:txBody>
      </p:sp>
      <p:sp>
        <p:nvSpPr>
          <p:cNvPr id="55" name="Flussdiagramm: Dokument 54">
            <a:extLst>
              <a:ext uri="{FF2B5EF4-FFF2-40B4-BE49-F238E27FC236}">
                <a16:creationId xmlns:a16="http://schemas.microsoft.com/office/drawing/2014/main" id="{DDF7C113-4BFE-64FD-A19B-C33AA6654ADA}"/>
              </a:ext>
            </a:extLst>
          </p:cNvPr>
          <p:cNvSpPr/>
          <p:nvPr/>
        </p:nvSpPr>
        <p:spPr>
          <a:xfrm>
            <a:off x="8819005" y="3485838"/>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sp>
        <p:nvSpPr>
          <p:cNvPr id="56" name="Rechteck 55">
            <a:extLst>
              <a:ext uri="{FF2B5EF4-FFF2-40B4-BE49-F238E27FC236}">
                <a16:creationId xmlns:a16="http://schemas.microsoft.com/office/drawing/2014/main" id="{F06BB61E-D792-EF5C-3616-C026DA6526FC}"/>
              </a:ext>
            </a:extLst>
          </p:cNvPr>
          <p:cNvSpPr/>
          <p:nvPr/>
        </p:nvSpPr>
        <p:spPr>
          <a:xfrm>
            <a:off x="8736683" y="1794279"/>
            <a:ext cx="2917117"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B4A267BC-3D4C-C220-8BF2-C32E80ACF511}"/>
              </a:ext>
            </a:extLst>
          </p:cNvPr>
          <p:cNvSpPr/>
          <p:nvPr/>
        </p:nvSpPr>
        <p:spPr>
          <a:xfrm>
            <a:off x="10820083" y="1793719"/>
            <a:ext cx="833717"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Standard</a:t>
            </a:r>
          </a:p>
        </p:txBody>
      </p:sp>
      <p:sp>
        <p:nvSpPr>
          <p:cNvPr id="58" name="Rechteck 57">
            <a:extLst>
              <a:ext uri="{FF2B5EF4-FFF2-40B4-BE49-F238E27FC236}">
                <a16:creationId xmlns:a16="http://schemas.microsoft.com/office/drawing/2014/main" id="{69C8B2CD-F595-460A-A1CE-E6C246B04C66}"/>
              </a:ext>
            </a:extLst>
          </p:cNvPr>
          <p:cNvSpPr/>
          <p:nvPr/>
        </p:nvSpPr>
        <p:spPr>
          <a:xfrm>
            <a:off x="8901868" y="2175450"/>
            <a:ext cx="1326402" cy="35858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Autorensystem</a:t>
            </a:r>
          </a:p>
        </p:txBody>
      </p:sp>
      <p:grpSp>
        <p:nvGrpSpPr>
          <p:cNvPr id="59" name="Gruppieren 58">
            <a:extLst>
              <a:ext uri="{FF2B5EF4-FFF2-40B4-BE49-F238E27FC236}">
                <a16:creationId xmlns:a16="http://schemas.microsoft.com/office/drawing/2014/main" id="{5AA99B46-E898-21BF-EE1F-DE6190A3F728}"/>
              </a:ext>
            </a:extLst>
          </p:cNvPr>
          <p:cNvGrpSpPr/>
          <p:nvPr/>
        </p:nvGrpSpPr>
        <p:grpSpPr>
          <a:xfrm>
            <a:off x="7986810" y="2067191"/>
            <a:ext cx="402354" cy="786576"/>
            <a:chOff x="1228060" y="3138487"/>
            <a:chExt cx="402354" cy="786576"/>
          </a:xfrm>
          <a:effectLst>
            <a:outerShdw blurRad="50800" dist="38100" dir="2700000" algn="tl" rotWithShape="0">
              <a:prstClr val="black">
                <a:alpha val="40000"/>
              </a:prstClr>
            </a:outerShdw>
          </a:effectLst>
        </p:grpSpPr>
        <p:pic>
          <p:nvPicPr>
            <p:cNvPr id="60" name="Grafik 59">
              <a:extLst>
                <a:ext uri="{FF2B5EF4-FFF2-40B4-BE49-F238E27FC236}">
                  <a16:creationId xmlns:a16="http://schemas.microsoft.com/office/drawing/2014/main" id="{F89023AF-B290-9946-C746-BF8409C3B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1" name="Textfeld 60">
              <a:extLst>
                <a:ext uri="{FF2B5EF4-FFF2-40B4-BE49-F238E27FC236}">
                  <a16:creationId xmlns:a16="http://schemas.microsoft.com/office/drawing/2014/main" id="{8E3A1871-CC24-93F8-0B05-AD5B9D8339A0}"/>
                </a:ext>
              </a:extLst>
            </p:cNvPr>
            <p:cNvSpPr txBox="1"/>
            <p:nvPr/>
          </p:nvSpPr>
          <p:spPr>
            <a:xfrm>
              <a:off x="1228060" y="3732959"/>
              <a:ext cx="402354" cy="192104"/>
            </a:xfrm>
            <a:prstGeom prst="rect">
              <a:avLst/>
            </a:prstGeom>
            <a:noFill/>
            <a:ln w="6350">
              <a:noFill/>
            </a:ln>
          </p:spPr>
          <p:txBody>
            <a:bodyPr wrap="none" lIns="0" tIns="0" rIns="0" bIns="0" rtlCol="0">
              <a:spAutoFit/>
            </a:bodyPr>
            <a:lstStyle/>
            <a:p>
              <a:pPr marL="0" indent="0">
                <a:buNone/>
              </a:pPr>
              <a:r>
                <a:rPr lang="de-DE" sz="1200" dirty="0"/>
                <a:t>Autor</a:t>
              </a:r>
            </a:p>
          </p:txBody>
        </p:sp>
      </p:grpSp>
      <p:cxnSp>
        <p:nvCxnSpPr>
          <p:cNvPr id="62" name="Gerade Verbindung mit Pfeil 61">
            <a:extLst>
              <a:ext uri="{FF2B5EF4-FFF2-40B4-BE49-F238E27FC236}">
                <a16:creationId xmlns:a16="http://schemas.microsoft.com/office/drawing/2014/main" id="{BD48B373-06FE-113D-8783-E53E854EEE00}"/>
              </a:ext>
            </a:extLst>
          </p:cNvPr>
          <p:cNvCxnSpPr>
            <a:cxnSpLocks/>
            <a:stCxn id="60" idx="3"/>
            <a:endCxn id="58" idx="1"/>
          </p:cNvCxnSpPr>
          <p:nvPr/>
        </p:nvCxnSpPr>
        <p:spPr>
          <a:xfrm flipV="1">
            <a:off x="8335625" y="2354744"/>
            <a:ext cx="566243" cy="29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FE097238-EF1A-8257-C573-41DF2850809B}"/>
              </a:ext>
            </a:extLst>
          </p:cNvPr>
          <p:cNvCxnSpPr>
            <a:cxnSpLocks/>
            <a:stCxn id="58" idx="3"/>
          </p:cNvCxnSpPr>
          <p:nvPr/>
        </p:nvCxnSpPr>
        <p:spPr>
          <a:xfrm flipV="1">
            <a:off x="10228270" y="2351972"/>
            <a:ext cx="223363" cy="27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hteck 63">
            <a:extLst>
              <a:ext uri="{FF2B5EF4-FFF2-40B4-BE49-F238E27FC236}">
                <a16:creationId xmlns:a16="http://schemas.microsoft.com/office/drawing/2014/main" id="{7727FF66-D0E6-6710-D7D5-2B09DD056D08}"/>
              </a:ext>
            </a:extLst>
          </p:cNvPr>
          <p:cNvSpPr/>
          <p:nvPr/>
        </p:nvSpPr>
        <p:spPr>
          <a:xfrm>
            <a:off x="8738985" y="3197314"/>
            <a:ext cx="2917116" cy="966017"/>
          </a:xfrm>
          <a:prstGeom prst="rect">
            <a:avLst/>
          </a:prstGeom>
          <a:no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935770C1-B85F-074F-DDAD-E097F64E0769}"/>
              </a:ext>
            </a:extLst>
          </p:cNvPr>
          <p:cNvSpPr/>
          <p:nvPr/>
        </p:nvSpPr>
        <p:spPr>
          <a:xfrm>
            <a:off x="9773678" y="3197314"/>
            <a:ext cx="1880122" cy="180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Ausführungsumgebung</a:t>
            </a:r>
          </a:p>
        </p:txBody>
      </p:sp>
      <p:grpSp>
        <p:nvGrpSpPr>
          <p:cNvPr id="66" name="Gruppieren 65">
            <a:extLst>
              <a:ext uri="{FF2B5EF4-FFF2-40B4-BE49-F238E27FC236}">
                <a16:creationId xmlns:a16="http://schemas.microsoft.com/office/drawing/2014/main" id="{1B2162E5-31AB-035B-8552-477F9B29ABC3}"/>
              </a:ext>
            </a:extLst>
          </p:cNvPr>
          <p:cNvGrpSpPr/>
          <p:nvPr/>
        </p:nvGrpSpPr>
        <p:grpSpPr>
          <a:xfrm>
            <a:off x="9005444" y="5114037"/>
            <a:ext cx="472886" cy="786576"/>
            <a:chOff x="1188698" y="3138487"/>
            <a:chExt cx="472886" cy="786576"/>
          </a:xfrm>
          <a:effectLst>
            <a:outerShdw blurRad="50800" dist="38100" dir="2700000" algn="tl" rotWithShape="0">
              <a:prstClr val="black">
                <a:alpha val="40000"/>
              </a:prstClr>
            </a:outerShdw>
          </a:effectLst>
        </p:grpSpPr>
        <p:pic>
          <p:nvPicPr>
            <p:cNvPr id="67" name="Grafik 66">
              <a:extLst>
                <a:ext uri="{FF2B5EF4-FFF2-40B4-BE49-F238E27FC236}">
                  <a16:creationId xmlns:a16="http://schemas.microsoft.com/office/drawing/2014/main" id="{6EC42082-8A0A-6AAE-A139-C0955FA85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00" y="3138487"/>
              <a:ext cx="295275" cy="581025"/>
            </a:xfrm>
            <a:prstGeom prst="rect">
              <a:avLst/>
            </a:prstGeom>
          </p:spPr>
        </p:pic>
        <p:sp>
          <p:nvSpPr>
            <p:cNvPr id="68" name="Textfeld 67">
              <a:extLst>
                <a:ext uri="{FF2B5EF4-FFF2-40B4-BE49-F238E27FC236}">
                  <a16:creationId xmlns:a16="http://schemas.microsoft.com/office/drawing/2014/main" id="{4D9506E0-8C28-2F36-B0D4-CA2D3FF0487D}"/>
                </a:ext>
              </a:extLst>
            </p:cNvPr>
            <p:cNvSpPr txBox="1"/>
            <p:nvPr/>
          </p:nvSpPr>
          <p:spPr>
            <a:xfrm>
              <a:off x="1188698" y="3732959"/>
              <a:ext cx="472886" cy="192104"/>
            </a:xfrm>
            <a:prstGeom prst="rect">
              <a:avLst/>
            </a:prstGeom>
            <a:noFill/>
            <a:ln w="6350">
              <a:noFill/>
            </a:ln>
          </p:spPr>
          <p:txBody>
            <a:bodyPr wrap="none" lIns="0" tIns="0" rIns="0" bIns="0" rtlCol="0">
              <a:spAutoFit/>
            </a:bodyPr>
            <a:lstStyle/>
            <a:p>
              <a:pPr marL="0" indent="0">
                <a:buNone/>
              </a:pPr>
              <a:r>
                <a:rPr lang="de-DE" sz="1200" dirty="0"/>
                <a:t>Lerner</a:t>
              </a:r>
            </a:p>
          </p:txBody>
        </p:sp>
      </p:grpSp>
      <p:cxnSp>
        <p:nvCxnSpPr>
          <p:cNvPr id="69" name="Verbinder: gewinkelt 68">
            <a:extLst>
              <a:ext uri="{FF2B5EF4-FFF2-40B4-BE49-F238E27FC236}">
                <a16:creationId xmlns:a16="http://schemas.microsoft.com/office/drawing/2014/main" id="{6FFBDB5B-9DA8-63B4-3AB3-3C985D1C2F53}"/>
              </a:ext>
            </a:extLst>
          </p:cNvPr>
          <p:cNvCxnSpPr>
            <a:cxnSpLocks/>
          </p:cNvCxnSpPr>
          <p:nvPr/>
        </p:nvCxnSpPr>
        <p:spPr>
          <a:xfrm rot="5400000">
            <a:off x="9752699" y="2242051"/>
            <a:ext cx="868965" cy="1622874"/>
          </a:xfrm>
          <a:prstGeom prst="bentConnector3">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D341DDF4-6295-A7EB-9C47-8F12F901679C}"/>
              </a:ext>
            </a:extLst>
          </p:cNvPr>
          <p:cNvSpPr/>
          <p:nvPr/>
        </p:nvSpPr>
        <p:spPr>
          <a:xfrm>
            <a:off x="8828258" y="4518549"/>
            <a:ext cx="827259" cy="471485"/>
          </a:xfrm>
          <a:prstGeom prst="rect">
            <a:avLst/>
          </a:prstGeom>
          <a:solidFill>
            <a:schemeClr val="bg1">
              <a:lumMod val="95000"/>
            </a:schemeClr>
          </a:solidFill>
          <a:ln>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100" dirty="0">
                <a:solidFill>
                  <a:schemeClr val="tx1"/>
                </a:solidFill>
              </a:rPr>
              <a:t>Dar-stellung</a:t>
            </a:r>
          </a:p>
        </p:txBody>
      </p:sp>
      <p:cxnSp>
        <p:nvCxnSpPr>
          <p:cNvPr id="71" name="Gerade Verbindung mit Pfeil 70">
            <a:extLst>
              <a:ext uri="{FF2B5EF4-FFF2-40B4-BE49-F238E27FC236}">
                <a16:creationId xmlns:a16="http://schemas.microsoft.com/office/drawing/2014/main" id="{B5A19AF8-72F8-1950-12B9-008265E411D8}"/>
              </a:ext>
            </a:extLst>
          </p:cNvPr>
          <p:cNvCxnSpPr>
            <a:cxnSpLocks/>
          </p:cNvCxnSpPr>
          <p:nvPr/>
        </p:nvCxnSpPr>
        <p:spPr>
          <a:xfrm>
            <a:off x="9055312" y="3980029"/>
            <a:ext cx="0" cy="538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Verbinder: gewinkelt 71">
            <a:extLst>
              <a:ext uri="{FF2B5EF4-FFF2-40B4-BE49-F238E27FC236}">
                <a16:creationId xmlns:a16="http://schemas.microsoft.com/office/drawing/2014/main" id="{8A8920DD-395D-3263-68BA-645C7EB8C23E}"/>
              </a:ext>
            </a:extLst>
          </p:cNvPr>
          <p:cNvCxnSpPr>
            <a:stCxn id="70" idx="1"/>
            <a:endCxn id="67" idx="1"/>
          </p:cNvCxnSpPr>
          <p:nvPr/>
        </p:nvCxnSpPr>
        <p:spPr>
          <a:xfrm rot="10800000" flipH="1" flipV="1">
            <a:off x="8828258" y="4754292"/>
            <a:ext cx="270088" cy="650258"/>
          </a:xfrm>
          <a:prstGeom prst="bentConnector3">
            <a:avLst>
              <a:gd name="adj1" fmla="val -8463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D5C657FE-4123-0EC4-6805-AEAB3EBEF3EA}"/>
              </a:ext>
            </a:extLst>
          </p:cNvPr>
          <p:cNvCxnSpPr>
            <a:cxnSpLocks/>
            <a:stCxn id="67" idx="3"/>
            <a:endCxn id="70" idx="3"/>
          </p:cNvCxnSpPr>
          <p:nvPr/>
        </p:nvCxnSpPr>
        <p:spPr>
          <a:xfrm flipV="1">
            <a:off x="9393621" y="4754292"/>
            <a:ext cx="261896" cy="650258"/>
          </a:xfrm>
          <a:prstGeom prst="bentConnector3">
            <a:avLst>
              <a:gd name="adj1" fmla="val 1872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Verbinder: gewinkelt 73">
            <a:extLst>
              <a:ext uri="{FF2B5EF4-FFF2-40B4-BE49-F238E27FC236}">
                <a16:creationId xmlns:a16="http://schemas.microsoft.com/office/drawing/2014/main" id="{BA032249-D6B4-C4F9-30F1-7F1E4BDC52BB}"/>
              </a:ext>
            </a:extLst>
          </p:cNvPr>
          <p:cNvCxnSpPr>
            <a:cxnSpLocks/>
          </p:cNvCxnSpPr>
          <p:nvPr/>
        </p:nvCxnSpPr>
        <p:spPr>
          <a:xfrm rot="5400000" flipH="1" flipV="1">
            <a:off x="9819476" y="3595886"/>
            <a:ext cx="540000" cy="1296000"/>
          </a:xfrm>
          <a:prstGeom prst="bentConnector3">
            <a:avLst>
              <a:gd name="adj1" fmla="val 488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0D2849F3-DCCC-F1E9-D49A-A533C6548140}"/>
              </a:ext>
            </a:extLst>
          </p:cNvPr>
          <p:cNvSpPr/>
          <p:nvPr/>
        </p:nvSpPr>
        <p:spPr>
          <a:xfrm>
            <a:off x="8525641" y="1438515"/>
            <a:ext cx="3351522" cy="2883106"/>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827B7414-2F7E-8BA2-5F23-CF1CD4FDC509}"/>
              </a:ext>
            </a:extLst>
          </p:cNvPr>
          <p:cNvSpPr/>
          <p:nvPr/>
        </p:nvSpPr>
        <p:spPr>
          <a:xfrm>
            <a:off x="9875263" y="1436901"/>
            <a:ext cx="2001900" cy="22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Assessment-Plattform</a:t>
            </a:r>
          </a:p>
        </p:txBody>
      </p:sp>
      <p:grpSp>
        <p:nvGrpSpPr>
          <p:cNvPr id="77" name="Gruppieren 76">
            <a:extLst>
              <a:ext uri="{FF2B5EF4-FFF2-40B4-BE49-F238E27FC236}">
                <a16:creationId xmlns:a16="http://schemas.microsoft.com/office/drawing/2014/main" id="{3E287207-00E1-6842-2EDC-C35815B91290}"/>
              </a:ext>
            </a:extLst>
          </p:cNvPr>
          <p:cNvGrpSpPr/>
          <p:nvPr/>
        </p:nvGrpSpPr>
        <p:grpSpPr>
          <a:xfrm>
            <a:off x="10038568" y="1755044"/>
            <a:ext cx="360000" cy="360000"/>
            <a:chOff x="471303" y="1772843"/>
            <a:chExt cx="360000" cy="360000"/>
          </a:xfrm>
        </p:grpSpPr>
        <p:sp>
          <p:nvSpPr>
            <p:cNvPr id="78" name="Ellipse 77">
              <a:extLst>
                <a:ext uri="{FF2B5EF4-FFF2-40B4-BE49-F238E27FC236}">
                  <a16:creationId xmlns:a16="http://schemas.microsoft.com/office/drawing/2014/main" id="{E6113958-E58E-782E-F25E-6F360A202162}"/>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79" name="Textfeld 78">
              <a:extLst>
                <a:ext uri="{FF2B5EF4-FFF2-40B4-BE49-F238E27FC236}">
                  <a16:creationId xmlns:a16="http://schemas.microsoft.com/office/drawing/2014/main" id="{15B3E0A2-9C4B-9FEE-1539-252810EC0D88}"/>
                </a:ext>
              </a:extLst>
            </p:cNvPr>
            <p:cNvSpPr txBox="1"/>
            <p:nvPr/>
          </p:nvSpPr>
          <p:spPr>
            <a:xfrm>
              <a:off x="550726" y="1789798"/>
              <a:ext cx="197170"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a)</a:t>
              </a:r>
            </a:p>
          </p:txBody>
        </p:sp>
      </p:grpSp>
      <p:grpSp>
        <p:nvGrpSpPr>
          <p:cNvPr id="80" name="Gruppieren 79">
            <a:extLst>
              <a:ext uri="{FF2B5EF4-FFF2-40B4-BE49-F238E27FC236}">
                <a16:creationId xmlns:a16="http://schemas.microsoft.com/office/drawing/2014/main" id="{A92ABB8F-D892-EFA7-BE28-4432DF8A6441}"/>
              </a:ext>
            </a:extLst>
          </p:cNvPr>
          <p:cNvGrpSpPr/>
          <p:nvPr/>
        </p:nvGrpSpPr>
        <p:grpSpPr>
          <a:xfrm>
            <a:off x="10053275" y="3752232"/>
            <a:ext cx="360000" cy="360000"/>
            <a:chOff x="471303" y="1772843"/>
            <a:chExt cx="360000" cy="360000"/>
          </a:xfrm>
        </p:grpSpPr>
        <p:sp>
          <p:nvSpPr>
            <p:cNvPr id="81" name="Ellipse 80">
              <a:extLst>
                <a:ext uri="{FF2B5EF4-FFF2-40B4-BE49-F238E27FC236}">
                  <a16:creationId xmlns:a16="http://schemas.microsoft.com/office/drawing/2014/main" id="{23AC9DDD-3A5E-DE96-E0D0-B76C5DBFA247}"/>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2" name="Textfeld 81">
              <a:extLst>
                <a:ext uri="{FF2B5EF4-FFF2-40B4-BE49-F238E27FC236}">
                  <a16:creationId xmlns:a16="http://schemas.microsoft.com/office/drawing/2014/main" id="{6DD791C0-FFD1-F4A6-45EF-73B865D6C2AE}"/>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83" name="Gruppieren 82">
            <a:extLst>
              <a:ext uri="{FF2B5EF4-FFF2-40B4-BE49-F238E27FC236}">
                <a16:creationId xmlns:a16="http://schemas.microsoft.com/office/drawing/2014/main" id="{0DAAC009-8FB2-391E-2500-DF46F2F7E5B4}"/>
              </a:ext>
            </a:extLst>
          </p:cNvPr>
          <p:cNvGrpSpPr/>
          <p:nvPr/>
        </p:nvGrpSpPr>
        <p:grpSpPr>
          <a:xfrm>
            <a:off x="8616918" y="3247278"/>
            <a:ext cx="360000" cy="360000"/>
            <a:chOff x="471303" y="1772843"/>
            <a:chExt cx="360000" cy="360000"/>
          </a:xfrm>
        </p:grpSpPr>
        <p:sp>
          <p:nvSpPr>
            <p:cNvPr id="84" name="Ellipse 83">
              <a:extLst>
                <a:ext uri="{FF2B5EF4-FFF2-40B4-BE49-F238E27FC236}">
                  <a16:creationId xmlns:a16="http://schemas.microsoft.com/office/drawing/2014/main" id="{225EC941-EFBE-F276-8A9D-58F3692A6DAB}"/>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5" name="Textfeld 84">
              <a:extLst>
                <a:ext uri="{FF2B5EF4-FFF2-40B4-BE49-F238E27FC236}">
                  <a16:creationId xmlns:a16="http://schemas.microsoft.com/office/drawing/2014/main" id="{249C16DB-CD18-3F9F-B88E-C4BA214AFB03}"/>
                </a:ext>
              </a:extLst>
            </p:cNvPr>
            <p:cNvSpPr txBox="1"/>
            <p:nvPr/>
          </p:nvSpPr>
          <p:spPr>
            <a:xfrm>
              <a:off x="550726" y="1789798"/>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
        <p:nvSpPr>
          <p:cNvPr id="86" name="Flussdiagramm: Dokument 85">
            <a:extLst>
              <a:ext uri="{FF2B5EF4-FFF2-40B4-BE49-F238E27FC236}">
                <a16:creationId xmlns:a16="http://schemas.microsoft.com/office/drawing/2014/main" id="{8FFE7A0D-F139-53DB-3196-BD28E6D48750}"/>
              </a:ext>
            </a:extLst>
          </p:cNvPr>
          <p:cNvSpPr/>
          <p:nvPr/>
        </p:nvSpPr>
        <p:spPr>
          <a:xfrm>
            <a:off x="10432260" y="2133090"/>
            <a:ext cx="1166905" cy="504609"/>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dirty="0">
                <a:solidFill>
                  <a:schemeClr val="tx1"/>
                </a:solidFill>
              </a:rPr>
              <a:t>Assessment-Item</a:t>
            </a:r>
          </a:p>
        </p:txBody>
      </p:sp>
      <p:grpSp>
        <p:nvGrpSpPr>
          <p:cNvPr id="87" name="Gruppieren 86">
            <a:extLst>
              <a:ext uri="{FF2B5EF4-FFF2-40B4-BE49-F238E27FC236}">
                <a16:creationId xmlns:a16="http://schemas.microsoft.com/office/drawing/2014/main" id="{69D90B6B-8C40-220F-4717-F2A99227A020}"/>
              </a:ext>
            </a:extLst>
          </p:cNvPr>
          <p:cNvGrpSpPr/>
          <p:nvPr/>
        </p:nvGrpSpPr>
        <p:grpSpPr>
          <a:xfrm>
            <a:off x="5665689" y="5679773"/>
            <a:ext cx="360000" cy="360000"/>
            <a:chOff x="471303" y="1772843"/>
            <a:chExt cx="360000" cy="360000"/>
          </a:xfrm>
        </p:grpSpPr>
        <p:sp>
          <p:nvSpPr>
            <p:cNvPr id="88" name="Ellipse 87">
              <a:extLst>
                <a:ext uri="{FF2B5EF4-FFF2-40B4-BE49-F238E27FC236}">
                  <a16:creationId xmlns:a16="http://schemas.microsoft.com/office/drawing/2014/main" id="{0AC63ED3-85A9-3B6C-1E34-66EF6854769F}"/>
                </a:ext>
              </a:extLst>
            </p:cNvPr>
            <p:cNvSpPr/>
            <p:nvPr/>
          </p:nvSpPr>
          <p:spPr>
            <a:xfrm>
              <a:off x="471303" y="1772843"/>
              <a:ext cx="360000" cy="360000"/>
            </a:xfrm>
            <a:prstGeom prst="ellipse">
              <a:avLst/>
            </a:prstGeom>
            <a:solidFill>
              <a:schemeClr val="tx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89" name="Textfeld 88">
              <a:extLst>
                <a:ext uri="{FF2B5EF4-FFF2-40B4-BE49-F238E27FC236}">
                  <a16:creationId xmlns:a16="http://schemas.microsoft.com/office/drawing/2014/main" id="{08CCD7DA-57EC-442B-BAC7-FD747C267205}"/>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0" name="Gruppieren 89">
            <a:extLst>
              <a:ext uri="{FF2B5EF4-FFF2-40B4-BE49-F238E27FC236}">
                <a16:creationId xmlns:a16="http://schemas.microsoft.com/office/drawing/2014/main" id="{B2382233-EFC7-7A29-E1CA-4D61906E667E}"/>
              </a:ext>
            </a:extLst>
          </p:cNvPr>
          <p:cNvGrpSpPr/>
          <p:nvPr/>
        </p:nvGrpSpPr>
        <p:grpSpPr>
          <a:xfrm>
            <a:off x="776890" y="3672158"/>
            <a:ext cx="360000" cy="360000"/>
            <a:chOff x="471303" y="1772843"/>
            <a:chExt cx="360000" cy="360000"/>
          </a:xfrm>
        </p:grpSpPr>
        <p:sp>
          <p:nvSpPr>
            <p:cNvPr id="91" name="Ellipse 90">
              <a:extLst>
                <a:ext uri="{FF2B5EF4-FFF2-40B4-BE49-F238E27FC236}">
                  <a16:creationId xmlns:a16="http://schemas.microsoft.com/office/drawing/2014/main" id="{9C21F1F7-5052-F603-A834-0C6E73CE8817}"/>
                </a:ext>
              </a:extLst>
            </p:cNvPr>
            <p:cNvSpPr/>
            <p:nvPr/>
          </p:nvSpPr>
          <p:spPr>
            <a:xfrm>
              <a:off x="471303" y="1772843"/>
              <a:ext cx="360000" cy="360000"/>
            </a:xfrm>
            <a:prstGeom prst="ellipse">
              <a:avLst/>
            </a:prstGeom>
            <a:solidFill>
              <a:schemeClr val="accent3"/>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2" name="Textfeld 91">
              <a:extLst>
                <a:ext uri="{FF2B5EF4-FFF2-40B4-BE49-F238E27FC236}">
                  <a16:creationId xmlns:a16="http://schemas.microsoft.com/office/drawing/2014/main" id="{F661D6F3-2B01-B1E6-5713-9AB0A0FC1294}"/>
                </a:ext>
              </a:extLst>
            </p:cNvPr>
            <p:cNvSpPr txBox="1"/>
            <p:nvPr/>
          </p:nvSpPr>
          <p:spPr>
            <a:xfrm>
              <a:off x="550726" y="1789798"/>
              <a:ext cx="179536"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c)</a:t>
              </a:r>
            </a:p>
          </p:txBody>
        </p:sp>
      </p:grpSp>
      <p:grpSp>
        <p:nvGrpSpPr>
          <p:cNvPr id="93" name="Gruppieren 92">
            <a:extLst>
              <a:ext uri="{FF2B5EF4-FFF2-40B4-BE49-F238E27FC236}">
                <a16:creationId xmlns:a16="http://schemas.microsoft.com/office/drawing/2014/main" id="{DDE57882-D34B-962E-643D-8238E00161BE}"/>
              </a:ext>
            </a:extLst>
          </p:cNvPr>
          <p:cNvGrpSpPr/>
          <p:nvPr/>
        </p:nvGrpSpPr>
        <p:grpSpPr>
          <a:xfrm>
            <a:off x="4943096" y="2171972"/>
            <a:ext cx="360000" cy="360000"/>
            <a:chOff x="471303" y="1772843"/>
            <a:chExt cx="360000" cy="360000"/>
          </a:xfrm>
          <a:solidFill>
            <a:schemeClr val="accent3"/>
          </a:solidFill>
        </p:grpSpPr>
        <p:sp>
          <p:nvSpPr>
            <p:cNvPr id="94" name="Ellipse 93">
              <a:extLst>
                <a:ext uri="{FF2B5EF4-FFF2-40B4-BE49-F238E27FC236}">
                  <a16:creationId xmlns:a16="http://schemas.microsoft.com/office/drawing/2014/main" id="{6DAE77C4-F6A9-3D8E-0A12-434668F66B5A}"/>
                </a:ext>
              </a:extLst>
            </p:cNvPr>
            <p:cNvSpPr/>
            <p:nvPr/>
          </p:nvSpPr>
          <p:spPr>
            <a:xfrm>
              <a:off x="471303" y="1772843"/>
              <a:ext cx="360000" cy="360000"/>
            </a:xfrm>
            <a:prstGeom prst="ellipse">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de-DE" dirty="0"/>
            </a:p>
          </p:txBody>
        </p:sp>
        <p:sp>
          <p:nvSpPr>
            <p:cNvPr id="95" name="Textfeld 94">
              <a:extLst>
                <a:ext uri="{FF2B5EF4-FFF2-40B4-BE49-F238E27FC236}">
                  <a16:creationId xmlns:a16="http://schemas.microsoft.com/office/drawing/2014/main" id="{9ABA5EAC-C9C4-733D-F07F-C8C4E6B0DC18}"/>
                </a:ext>
              </a:extLst>
            </p:cNvPr>
            <p:cNvSpPr txBox="1"/>
            <p:nvPr/>
          </p:nvSpPr>
          <p:spPr>
            <a:xfrm>
              <a:off x="550726" y="1818373"/>
              <a:ext cx="209994" cy="288156"/>
            </a:xfrm>
            <a:prstGeom prst="rect">
              <a:avLst/>
            </a:prstGeom>
            <a:noFill/>
            <a:ln w="6350">
              <a:noFill/>
            </a:ln>
          </p:spPr>
          <p:txBody>
            <a:bodyPr wrap="none" lIns="0" tIns="0" rIns="0" bIns="0" rtlCol="0">
              <a:spAutoFit/>
            </a:bodyPr>
            <a:lstStyle/>
            <a:p>
              <a:pPr marL="0" indent="0">
                <a:buNone/>
              </a:pPr>
              <a:r>
                <a:rPr lang="de-DE" dirty="0">
                  <a:solidFill>
                    <a:schemeClr val="bg1"/>
                  </a:solidFill>
                </a:rPr>
                <a:t>b)</a:t>
              </a:r>
            </a:p>
          </p:txBody>
        </p:sp>
      </p:grpSp>
    </p:spTree>
    <p:extLst>
      <p:ext uri="{BB962C8B-B14F-4D97-AF65-F5344CB8AC3E}">
        <p14:creationId xmlns:p14="http://schemas.microsoft.com/office/powerpoint/2010/main" val="182701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96D2E5D0-B516-4028-8F39-7A88172C5ADF}" type="datetime1">
              <a:rPr lang="de-DE" smtClean="0"/>
              <a:t>10.09.2023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6</a:t>
            </a:fld>
            <a:endParaRPr lang="de-DE"/>
          </a:p>
        </p:txBody>
      </p:sp>
      <p:sp>
        <p:nvSpPr>
          <p:cNvPr id="6" name="Textplatzhalter 5">
            <a:extLst>
              <a:ext uri="{FF2B5EF4-FFF2-40B4-BE49-F238E27FC236}">
                <a16:creationId xmlns:a16="http://schemas.microsoft.com/office/drawing/2014/main" id="{6A941901-ED6C-EE19-51B5-B1B774E37A93}"/>
              </a:ext>
            </a:extLst>
          </p:cNvPr>
          <p:cNvSpPr>
            <a:spLocks noGrp="1"/>
          </p:cNvSpPr>
          <p:nvPr>
            <p:ph type="body" sz="quarter" idx="13"/>
          </p:nvPr>
        </p:nvSpPr>
        <p:spPr>
          <a:xfrm>
            <a:off x="448375" y="905011"/>
            <a:ext cx="11295249" cy="5576777"/>
          </a:xfrm>
        </p:spPr>
        <p:txBody>
          <a:bodyPr/>
          <a:lstStyle/>
          <a:p>
            <a:pPr>
              <a:lnSpc>
                <a:spcPct val="100000"/>
              </a:lnSpc>
              <a:spcAft>
                <a:spcPts val="300"/>
              </a:spcAft>
            </a:pPr>
            <a:r>
              <a:rPr lang="de-DE" sz="1050" b="1" i="0" dirty="0">
                <a:solidFill>
                  <a:srgbClr val="242021"/>
                </a:solidFill>
                <a:effectLst/>
              </a:rPr>
              <a:t>Z01</a:t>
            </a:r>
            <a:r>
              <a:rPr lang="de-DE" sz="1000" b="0" i="0" dirty="0">
                <a:solidFill>
                  <a:srgbClr val="242021"/>
                </a:solidFill>
                <a:effectLst/>
              </a:rPr>
              <a:t>: OPALADIN soll die Erstellung/Konfiguration </a:t>
            </a:r>
            <a:r>
              <a:rPr lang="de-DE" sz="1000" b="0" i="0" dirty="0" err="1">
                <a:solidFill>
                  <a:srgbClr val="242021"/>
                </a:solidFill>
                <a:effectLst/>
              </a:rPr>
              <a:t>graphenbasierter</a:t>
            </a:r>
            <a:r>
              <a:rPr lang="de-DE" sz="1000" b="0" i="0" dirty="0">
                <a:solidFill>
                  <a:srgbClr val="242021"/>
                </a:solidFill>
                <a:effectLst/>
              </a:rPr>
              <a:t> (</a:t>
            </a:r>
            <a:r>
              <a:rPr lang="de-DE" sz="1000" b="0" i="0" dirty="0" err="1">
                <a:solidFill>
                  <a:srgbClr val="242021"/>
                </a:solidFill>
                <a:effectLst/>
              </a:rPr>
              <a:t>Modellierungs</a:t>
            </a:r>
            <a:r>
              <a:rPr lang="de-DE" sz="1000" b="0" i="0" dirty="0">
                <a:solidFill>
                  <a:srgbClr val="242021"/>
                </a:solidFill>
                <a:effectLst/>
              </a:rPr>
              <a:t>)aufgabentypen durch Nicht-Informatiker ermöglichen und entsprechende </a:t>
            </a:r>
            <a:r>
              <a:rPr lang="de-DE" sz="1000" b="0" i="0" dirty="0" err="1">
                <a:solidFill>
                  <a:srgbClr val="242021"/>
                </a:solidFill>
                <a:effectLst/>
              </a:rPr>
              <a:t>graphenbasierte</a:t>
            </a:r>
            <a:r>
              <a:rPr lang="de-DE" sz="1000" b="0" i="0" dirty="0">
                <a:solidFill>
                  <a:srgbClr val="242021"/>
                </a:solidFill>
                <a:effectLst/>
              </a:rPr>
              <a:t> (</a:t>
            </a:r>
            <a:r>
              <a:rPr lang="de-DE" sz="1000" b="0" i="0" dirty="0" err="1">
                <a:solidFill>
                  <a:srgbClr val="242021"/>
                </a:solidFill>
                <a:effectLst/>
              </a:rPr>
              <a:t>Modellierungs</a:t>
            </a:r>
            <a:r>
              <a:rPr lang="de-DE" sz="1000" b="0" i="0" dirty="0">
                <a:solidFill>
                  <a:srgbClr val="242021"/>
                </a:solidFill>
                <a:effectLst/>
              </a:rPr>
              <a:t>)aufgaben unterschiedlichen Schwierigkeitsgrades automatisch und zufallsbasiert generieren.</a:t>
            </a:r>
          </a:p>
          <a:p>
            <a:pPr>
              <a:lnSpc>
                <a:spcPct val="100000"/>
              </a:lnSpc>
              <a:spcAft>
                <a:spcPts val="300"/>
              </a:spcAft>
            </a:pPr>
            <a:r>
              <a:rPr lang="de-DE" sz="1050" b="1" i="0" dirty="0">
                <a:solidFill>
                  <a:srgbClr val="242021"/>
                </a:solidFill>
                <a:effectLst/>
              </a:rPr>
              <a:t>Z02</a:t>
            </a:r>
            <a:r>
              <a:rPr lang="de-DE" sz="1000" b="0" i="0" dirty="0">
                <a:solidFill>
                  <a:srgbClr val="242021"/>
                </a:solidFill>
                <a:effectLst/>
              </a:rPr>
              <a:t>: Bei der Anwendung in Prüfungen soll OPALADIN die Täuschungsversuche reduzieren, da jeder Prüfling eine individuelle Aufgabe erhält.</a:t>
            </a:r>
          </a:p>
          <a:p>
            <a:pPr>
              <a:lnSpc>
                <a:spcPct val="100000"/>
              </a:lnSpc>
              <a:spcAft>
                <a:spcPts val="300"/>
              </a:spcAft>
            </a:pPr>
            <a:r>
              <a:rPr lang="de-DE" sz="1050" b="1" i="0" dirty="0">
                <a:solidFill>
                  <a:srgbClr val="242021"/>
                </a:solidFill>
                <a:effectLst/>
              </a:rPr>
              <a:t>Z03</a:t>
            </a:r>
            <a:r>
              <a:rPr lang="de-DE" sz="1000" b="0" i="0" dirty="0">
                <a:solidFill>
                  <a:srgbClr val="242021"/>
                </a:solidFill>
                <a:effectLst/>
              </a:rPr>
              <a:t>: Bei der Anwendung zum Selbststudium wird OPALADIN den Studierenden erlauben, praktisch beliebig viele Aufgaben (mit Lösungshilfen) mit individuell festlegbarem Komplexitätsgrad zu lösen. Das wird den Erwerb von Modellierungskompetenzen deutlich unterstützen, da in der traditionellen Lehre meist nur Gelegenheit ist, wenige Beispielaufgaben zu lösen, welche die Lehrenden per Hand korrigieren.</a:t>
            </a:r>
          </a:p>
          <a:p>
            <a:pPr>
              <a:lnSpc>
                <a:spcPct val="100000"/>
              </a:lnSpc>
              <a:spcAft>
                <a:spcPts val="300"/>
              </a:spcAft>
            </a:pPr>
            <a:r>
              <a:rPr lang="de-DE" sz="1050" b="1" i="0" dirty="0">
                <a:solidFill>
                  <a:srgbClr val="242021"/>
                </a:solidFill>
                <a:effectLst/>
              </a:rPr>
              <a:t>Z04</a:t>
            </a:r>
            <a:r>
              <a:rPr lang="de-DE" sz="1000" b="0" i="0" dirty="0">
                <a:solidFill>
                  <a:srgbClr val="242021"/>
                </a:solidFill>
                <a:effectLst/>
              </a:rPr>
              <a:t>: OPALADIN wird die Internationalisierung unterstützen, da es Aufgaben in jeder beliebigen Sprache anbietet, wobei aber die Semantik von Verfügbarkeit von Quellen in der entsprechenden Sprache abhängt.</a:t>
            </a:r>
          </a:p>
          <a:p>
            <a:pPr>
              <a:lnSpc>
                <a:spcPct val="100000"/>
              </a:lnSpc>
              <a:spcAft>
                <a:spcPts val="300"/>
              </a:spcAft>
            </a:pPr>
            <a:r>
              <a:rPr lang="de-DE" sz="1050" b="1" i="0" dirty="0">
                <a:solidFill>
                  <a:srgbClr val="242021"/>
                </a:solidFill>
                <a:effectLst/>
              </a:rPr>
              <a:t>Z05</a:t>
            </a:r>
            <a:r>
              <a:rPr lang="de-DE" sz="1000" b="0" i="0" dirty="0">
                <a:solidFill>
                  <a:srgbClr val="242021"/>
                </a:solidFill>
                <a:effectLst/>
              </a:rPr>
              <a:t>: OPALADIN soll die Fähigkeit fördern, Sachverhalte aus unterschiedlichen Themengebieten/Wissenschaftsdisziplinen mit adäquaten Modelltypen korrekt zu modellieren. OPALADIN soll die Fähigkeit fördern, Modelle von Modelltypen aus unterschiedlichen Themengebieten/Wissenschaftsdisziplinen korrekt zu interpretieren. OPALADIN soll die Fähigkeit fördern, syntaktische Fehler in Modellen von Modelltypen aus unterschiedlichen Themengebieten/Wissenschaftsdisziplinen zu interpretieren.</a:t>
            </a:r>
          </a:p>
          <a:p>
            <a:pPr>
              <a:lnSpc>
                <a:spcPct val="100000"/>
              </a:lnSpc>
              <a:spcAft>
                <a:spcPts val="300"/>
              </a:spcAft>
            </a:pPr>
            <a:r>
              <a:rPr lang="de-DE" sz="1050" b="1" i="0" dirty="0">
                <a:solidFill>
                  <a:srgbClr val="242021"/>
                </a:solidFill>
                <a:effectLst/>
              </a:rPr>
              <a:t>Z06</a:t>
            </a:r>
            <a:r>
              <a:rPr lang="de-DE" sz="1000" b="0" i="0" dirty="0">
                <a:solidFill>
                  <a:srgbClr val="242021"/>
                </a:solidFill>
                <a:effectLst/>
              </a:rPr>
              <a:t>: OPALADIN soll die Integration in OPAL über die LTI-Schnittstelle unterstützen. OPALADIN soll sich am QTI-Standard orientieren, um eine umgehende Integration in ONYX zu ermöglichen, sobald ONYX den Standard (vollständig) unterstützt.</a:t>
            </a:r>
          </a:p>
          <a:p>
            <a:pPr>
              <a:lnSpc>
                <a:spcPct val="100000"/>
              </a:lnSpc>
              <a:spcAft>
                <a:spcPts val="300"/>
              </a:spcAft>
            </a:pPr>
            <a:r>
              <a:rPr lang="de-DE" sz="1050" b="1" i="0" dirty="0">
                <a:solidFill>
                  <a:srgbClr val="242021"/>
                </a:solidFill>
                <a:effectLst/>
              </a:rPr>
              <a:t>Z07</a:t>
            </a:r>
            <a:r>
              <a:rPr lang="de-DE" sz="1000" b="0" i="0" dirty="0">
                <a:solidFill>
                  <a:srgbClr val="242021"/>
                </a:solidFill>
                <a:effectLst/>
              </a:rPr>
              <a:t>: OPALADIN stellt </a:t>
            </a:r>
            <a:r>
              <a:rPr lang="de-DE" sz="1000" b="0" i="0" dirty="0" err="1">
                <a:solidFill>
                  <a:srgbClr val="242021"/>
                </a:solidFill>
                <a:effectLst/>
              </a:rPr>
              <a:t>graphenbasierte</a:t>
            </a:r>
            <a:r>
              <a:rPr lang="de-DE" sz="1000" b="0" i="0" dirty="0">
                <a:solidFill>
                  <a:srgbClr val="242021"/>
                </a:solidFill>
                <a:effectLst/>
              </a:rPr>
              <a:t> Modellierungs- bzw. Übungsaufgaben beliebigen Typs in quasi unbegrenzter Anzahl und mit individuellem Schwierigkeitsgrad/Umfang zur Verfügung, den die Studierenden entweder selbst einstellen oder den OPALADIN aufgrund ihrer bisherigen Leistungen ermittelt.</a:t>
            </a:r>
          </a:p>
          <a:p>
            <a:pPr>
              <a:lnSpc>
                <a:spcPct val="100000"/>
              </a:lnSpc>
              <a:spcAft>
                <a:spcPts val="300"/>
              </a:spcAft>
            </a:pPr>
            <a:r>
              <a:rPr lang="de-DE" sz="1050" b="1" i="0" dirty="0">
                <a:solidFill>
                  <a:srgbClr val="242021"/>
                </a:solidFill>
                <a:effectLst/>
              </a:rPr>
              <a:t>Z08</a:t>
            </a:r>
            <a:r>
              <a:rPr lang="de-DE" sz="1000" b="0" i="0" dirty="0">
                <a:solidFill>
                  <a:srgbClr val="242021"/>
                </a:solidFill>
                <a:effectLst/>
              </a:rPr>
              <a:t>: OPALADIN generiert individuelle Klausuraufgaben und Musterlösungen und korrigiert bei „synchronen schriftlichen Fernprüfungen“ die Klausuren sogar automatisch.</a:t>
            </a:r>
          </a:p>
          <a:p>
            <a:pPr>
              <a:lnSpc>
                <a:spcPct val="100000"/>
              </a:lnSpc>
              <a:spcAft>
                <a:spcPts val="300"/>
              </a:spcAft>
            </a:pPr>
            <a:r>
              <a:rPr lang="de-DE" sz="1050" b="1" i="0" dirty="0">
                <a:solidFill>
                  <a:srgbClr val="242021"/>
                </a:solidFill>
                <a:effectLst/>
              </a:rPr>
              <a:t>Z09</a:t>
            </a:r>
            <a:r>
              <a:rPr lang="de-DE" sz="1000" b="0" i="0" dirty="0">
                <a:solidFill>
                  <a:srgbClr val="242021"/>
                </a:solidFill>
                <a:effectLst/>
              </a:rPr>
              <a:t>: OPALADIN hilft Studierenden automatisch bei der Lösung der Aufgaben.</a:t>
            </a:r>
          </a:p>
          <a:p>
            <a:pPr>
              <a:lnSpc>
                <a:spcPct val="100000"/>
              </a:lnSpc>
              <a:spcAft>
                <a:spcPts val="300"/>
              </a:spcAft>
            </a:pPr>
            <a:r>
              <a:rPr lang="de-DE" sz="1050" b="1" i="0" dirty="0">
                <a:solidFill>
                  <a:srgbClr val="242021"/>
                </a:solidFill>
                <a:effectLst/>
              </a:rPr>
              <a:t>Z10</a:t>
            </a:r>
            <a:r>
              <a:rPr lang="de-DE" sz="1000" b="0" i="0" dirty="0">
                <a:solidFill>
                  <a:srgbClr val="242021"/>
                </a:solidFill>
                <a:effectLst/>
              </a:rPr>
              <a:t>: OPALADIN reduziert den Betreuungsaufwand. OPALADIN gestaltet Lernherausforderung und Feedback interessant, motivierend, vielfältig und abwechslungsreich und nutzt motivierende Impulse für Lernprozesse, die wir aus Computerspielen kennen (Stichwort Gamification).</a:t>
            </a:r>
          </a:p>
          <a:p>
            <a:pPr>
              <a:lnSpc>
                <a:spcPct val="100000"/>
              </a:lnSpc>
              <a:spcAft>
                <a:spcPts val="300"/>
              </a:spcAft>
            </a:pPr>
            <a:r>
              <a:rPr lang="de-DE" sz="1050" b="1" i="0" dirty="0">
                <a:solidFill>
                  <a:srgbClr val="242021"/>
                </a:solidFill>
                <a:effectLst/>
              </a:rPr>
              <a:t>Z11</a:t>
            </a:r>
            <a:r>
              <a:rPr lang="de-DE" sz="1000" b="0" i="0" dirty="0">
                <a:solidFill>
                  <a:srgbClr val="242021"/>
                </a:solidFill>
                <a:effectLst/>
              </a:rPr>
              <a:t>: OPALADIN ermöglicht orts- und zeitflexible Lehre und diversifiziert Lernen und Lehren durch an die Studierenden angepassten Aufgabenumfang und Schwierigkeitsgrad.</a:t>
            </a:r>
          </a:p>
          <a:p>
            <a:pPr>
              <a:lnSpc>
                <a:spcPct val="100000"/>
              </a:lnSpc>
              <a:spcAft>
                <a:spcPts val="300"/>
              </a:spcAft>
            </a:pPr>
            <a:r>
              <a:rPr lang="de-DE" sz="1050" b="1" i="0" dirty="0">
                <a:solidFill>
                  <a:srgbClr val="242021"/>
                </a:solidFill>
                <a:effectLst/>
              </a:rPr>
              <a:t>Z12</a:t>
            </a:r>
            <a:r>
              <a:rPr lang="de-DE" sz="1000" b="0" i="0" dirty="0">
                <a:solidFill>
                  <a:srgbClr val="242021"/>
                </a:solidFill>
                <a:effectLst/>
              </a:rPr>
              <a:t>: OPALADIN unterstützt die Selbstkontrolle beim Lernen durch den Abgleich mit ebenfalls generierten Musterlösungen, ist offen und bietet potenziell vielfältige Lernressourcen an.</a:t>
            </a:r>
          </a:p>
          <a:p>
            <a:pPr>
              <a:lnSpc>
                <a:spcPct val="100000"/>
              </a:lnSpc>
              <a:spcAft>
                <a:spcPts val="300"/>
              </a:spcAft>
            </a:pPr>
            <a:r>
              <a:rPr lang="de-DE" sz="1050" b="1" i="0" dirty="0">
                <a:solidFill>
                  <a:srgbClr val="242021"/>
                </a:solidFill>
                <a:effectLst/>
              </a:rPr>
              <a:t>Z13</a:t>
            </a:r>
            <a:r>
              <a:rPr lang="de-DE" sz="1000" b="0" i="0" dirty="0">
                <a:solidFill>
                  <a:srgbClr val="242021"/>
                </a:solidFill>
                <a:effectLst/>
              </a:rPr>
              <a:t>: Mit OPALADIN erfolgt das Lernen autonom, selbstorganisiert und selbsttätig.</a:t>
            </a:r>
          </a:p>
          <a:p>
            <a:pPr>
              <a:lnSpc>
                <a:spcPct val="100000"/>
              </a:lnSpc>
              <a:spcAft>
                <a:spcPts val="300"/>
              </a:spcAft>
            </a:pPr>
            <a:r>
              <a:rPr lang="de-DE" sz="1050" b="1" i="0" dirty="0">
                <a:solidFill>
                  <a:srgbClr val="242021"/>
                </a:solidFill>
                <a:effectLst/>
              </a:rPr>
              <a:t>Z14</a:t>
            </a:r>
            <a:r>
              <a:rPr lang="de-DE" sz="1000" b="0" i="0" dirty="0">
                <a:solidFill>
                  <a:srgbClr val="242021"/>
                </a:solidFill>
                <a:effectLst/>
              </a:rPr>
              <a:t>: OPALADIN aktiviert Studierende durch interessante, z. T. selbst parametrisierte Aufgaben und fördert insbesondere die Kompetenz, komplexe Modellierungsaufgaben zu lösen.</a:t>
            </a:r>
          </a:p>
          <a:p>
            <a:pPr>
              <a:lnSpc>
                <a:spcPct val="100000"/>
              </a:lnSpc>
              <a:spcAft>
                <a:spcPts val="300"/>
              </a:spcAft>
            </a:pPr>
            <a:r>
              <a:rPr lang="de-DE" sz="1050" b="1" i="0" dirty="0">
                <a:solidFill>
                  <a:srgbClr val="242021"/>
                </a:solidFill>
                <a:effectLst/>
              </a:rPr>
              <a:t>Z15</a:t>
            </a:r>
            <a:r>
              <a:rPr lang="de-DE" sz="1000" b="0" i="0" dirty="0">
                <a:solidFill>
                  <a:srgbClr val="242021"/>
                </a:solidFill>
                <a:effectLst/>
              </a:rPr>
              <a:t>: OPALADIN öffnet die Generierung </a:t>
            </a:r>
            <a:r>
              <a:rPr lang="de-DE" sz="1000" b="0" i="0" dirty="0" err="1">
                <a:solidFill>
                  <a:srgbClr val="242021"/>
                </a:solidFill>
                <a:effectLst/>
              </a:rPr>
              <a:t>graphenbasierter</a:t>
            </a:r>
            <a:r>
              <a:rPr lang="de-DE" sz="1000" b="0" i="0" dirty="0">
                <a:solidFill>
                  <a:srgbClr val="242021"/>
                </a:solidFill>
                <a:effectLst/>
              </a:rPr>
              <a:t> Aufgaben und Lösung(</a:t>
            </a:r>
            <a:r>
              <a:rPr lang="de-DE" sz="1000" b="0" i="0" dirty="0" err="1">
                <a:solidFill>
                  <a:srgbClr val="242021"/>
                </a:solidFill>
                <a:effectLst/>
              </a:rPr>
              <a:t>shilf</a:t>
            </a:r>
            <a:r>
              <a:rPr lang="de-DE" sz="1000" b="0" i="0" dirty="0">
                <a:solidFill>
                  <a:srgbClr val="242021"/>
                </a:solidFill>
                <a:effectLst/>
              </a:rPr>
              <a:t>)en für alle Wissenschaftsdisziplinen.</a:t>
            </a:r>
          </a:p>
          <a:p>
            <a:pPr>
              <a:lnSpc>
                <a:spcPct val="100000"/>
              </a:lnSpc>
              <a:spcAft>
                <a:spcPts val="300"/>
              </a:spcAft>
            </a:pPr>
            <a:r>
              <a:rPr lang="de-DE" sz="1050" b="1" i="0" dirty="0">
                <a:solidFill>
                  <a:srgbClr val="242021"/>
                </a:solidFill>
                <a:effectLst/>
              </a:rPr>
              <a:t>Z16</a:t>
            </a:r>
            <a:r>
              <a:rPr lang="de-DE" sz="1000" b="0" i="0" dirty="0">
                <a:solidFill>
                  <a:srgbClr val="242021"/>
                </a:solidFill>
                <a:effectLst/>
              </a:rPr>
              <a:t>: OPALADIN verbreitet folgende Botschaft: „Wir können zufallsbasiert </a:t>
            </a:r>
            <a:r>
              <a:rPr lang="de-DE" sz="1000" b="0" i="0" dirty="0" err="1">
                <a:solidFill>
                  <a:srgbClr val="242021"/>
                </a:solidFill>
                <a:effectLst/>
              </a:rPr>
              <a:t>graphenbasierte</a:t>
            </a:r>
            <a:r>
              <a:rPr lang="de-DE" sz="1000" b="0" i="0" dirty="0">
                <a:solidFill>
                  <a:srgbClr val="242021"/>
                </a:solidFill>
                <a:effectLst/>
              </a:rPr>
              <a:t> Übungs- und Klausuraufgaben sowie entsprechende Lösung(</a:t>
            </a:r>
            <a:r>
              <a:rPr lang="de-DE" sz="1000" b="0" i="0" dirty="0" err="1">
                <a:solidFill>
                  <a:srgbClr val="242021"/>
                </a:solidFill>
                <a:effectLst/>
              </a:rPr>
              <a:t>shilf</a:t>
            </a:r>
            <a:r>
              <a:rPr lang="de-DE" sz="1000" b="0" i="0" dirty="0">
                <a:solidFill>
                  <a:srgbClr val="242021"/>
                </a:solidFill>
                <a:effectLst/>
              </a:rPr>
              <a:t>)en generieren, und Sie können das in Zukunft auch.“</a:t>
            </a:r>
          </a:p>
          <a:p>
            <a:pPr>
              <a:lnSpc>
                <a:spcPct val="100000"/>
              </a:lnSpc>
              <a:spcAft>
                <a:spcPts val="300"/>
              </a:spcAft>
            </a:pPr>
            <a:r>
              <a:rPr lang="de-DE" sz="1050" b="1" i="0" dirty="0">
                <a:solidFill>
                  <a:srgbClr val="242021"/>
                </a:solidFill>
                <a:effectLst/>
              </a:rPr>
              <a:t>Z17</a:t>
            </a:r>
            <a:r>
              <a:rPr lang="de-DE" sz="1000" b="0" i="0" dirty="0">
                <a:solidFill>
                  <a:srgbClr val="242021"/>
                </a:solidFill>
                <a:effectLst/>
              </a:rPr>
              <a:t>: Strategisch entlastet uns OPALADIN von monotonen Aufgaben, wie dem manuellen Entwerfen von Übungs- und Klausuraufgaben, der manuellen Korrektur von Übungs- und Klausuraufgaben und dem wiederholten Beantworten der oft gleichen Fragen der Studierenden zu den Übungs- und Klausuraufgaben.</a:t>
            </a:r>
          </a:p>
          <a:p>
            <a:pPr>
              <a:lnSpc>
                <a:spcPct val="100000"/>
              </a:lnSpc>
              <a:spcAft>
                <a:spcPts val="300"/>
              </a:spcAft>
            </a:pPr>
            <a:r>
              <a:rPr lang="de-DE" sz="1050" b="1" i="0" dirty="0">
                <a:solidFill>
                  <a:srgbClr val="242021"/>
                </a:solidFill>
                <a:effectLst/>
              </a:rPr>
              <a:t>Z18</a:t>
            </a:r>
            <a:r>
              <a:rPr lang="de-DE" sz="1000" b="0" i="0" dirty="0">
                <a:solidFill>
                  <a:srgbClr val="242021"/>
                </a:solidFill>
                <a:effectLst/>
              </a:rPr>
              <a:t>: Zudem bauen die Studierenden durch das Lösen der Aufgaben von OPALADIN Kompetenz auf, bestehen Ihre Klausuren (hoffentlich besser), da die Klausuren aus gleichen, aber nicht identischen Aufgaben bestehen, sie halten ihre Regelstudienzeit besser ein erhöhen letztendlich ihren Studienerfolg.</a:t>
            </a:r>
          </a:p>
          <a:p>
            <a:pPr>
              <a:lnSpc>
                <a:spcPct val="100000"/>
              </a:lnSpc>
              <a:spcAft>
                <a:spcPts val="300"/>
              </a:spcAft>
            </a:pPr>
            <a:r>
              <a:rPr lang="de-DE" sz="1050" b="1" i="0" dirty="0">
                <a:solidFill>
                  <a:srgbClr val="242021"/>
                </a:solidFill>
                <a:effectLst/>
              </a:rPr>
              <a:t>Z19</a:t>
            </a:r>
            <a:r>
              <a:rPr lang="de-DE" sz="1000" b="0" i="0" dirty="0">
                <a:solidFill>
                  <a:srgbClr val="242021"/>
                </a:solidFill>
                <a:effectLst/>
              </a:rPr>
              <a:t>: Darüber hinaus lebt OPALADIN von Impulsen aus verschiedenen Wissenschaftsdisziplinen.</a:t>
            </a:r>
            <a:br>
              <a:rPr lang="de-DE" sz="1000" dirty="0"/>
            </a:br>
            <a:endParaRPr lang="de-DE" sz="1000" dirty="0"/>
          </a:p>
        </p:txBody>
      </p:sp>
    </p:spTree>
    <p:extLst>
      <p:ext uri="{BB962C8B-B14F-4D97-AF65-F5344CB8AC3E}">
        <p14:creationId xmlns:p14="http://schemas.microsoft.com/office/powerpoint/2010/main" val="14966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0A0D4-CBC1-0056-8BAC-4A00C2CFE7B0}"/>
              </a:ext>
            </a:extLst>
          </p:cNvPr>
          <p:cNvSpPr>
            <a:spLocks noGrp="1"/>
          </p:cNvSpPr>
          <p:nvPr>
            <p:ph type="title"/>
          </p:nvPr>
        </p:nvSpPr>
        <p:spPr/>
        <p:txBody>
          <a:bodyPr/>
          <a:lstStyle/>
          <a:p>
            <a:r>
              <a:rPr lang="de-DE" dirty="0"/>
              <a:t>Projektziele</a:t>
            </a:r>
          </a:p>
        </p:txBody>
      </p:sp>
      <p:sp>
        <p:nvSpPr>
          <p:cNvPr id="3" name="Datumsplatzhalter 2">
            <a:extLst>
              <a:ext uri="{FF2B5EF4-FFF2-40B4-BE49-F238E27FC236}">
                <a16:creationId xmlns:a16="http://schemas.microsoft.com/office/drawing/2014/main" id="{0999E44E-02C9-2466-4630-405438305A3D}"/>
              </a:ext>
            </a:extLst>
          </p:cNvPr>
          <p:cNvSpPr>
            <a:spLocks noGrp="1"/>
          </p:cNvSpPr>
          <p:nvPr>
            <p:ph type="dt" sz="half" idx="10"/>
          </p:nvPr>
        </p:nvSpPr>
        <p:spPr/>
        <p:txBody>
          <a:bodyPr/>
          <a:lstStyle/>
          <a:p>
            <a:fld id="{4CCF5F40-A3C5-4E49-BE58-CC4958016B49}" type="datetime1">
              <a:rPr lang="de-DE" smtClean="0"/>
              <a:t>10.09.2023</a:t>
            </a:fld>
            <a:endParaRPr lang="de-DE"/>
          </a:p>
        </p:txBody>
      </p:sp>
      <p:sp>
        <p:nvSpPr>
          <p:cNvPr id="4" name="Fußzeilenplatzhalter 3">
            <a:extLst>
              <a:ext uri="{FF2B5EF4-FFF2-40B4-BE49-F238E27FC236}">
                <a16:creationId xmlns:a16="http://schemas.microsoft.com/office/drawing/2014/main" id="{0D47EF61-82F2-A6D2-6F94-F18F188BF76F}"/>
              </a:ext>
            </a:extLst>
          </p:cNvPr>
          <p:cNvSpPr>
            <a:spLocks noGrp="1"/>
          </p:cNvSpPr>
          <p:nvPr>
            <p:ph type="ftr" sz="quarter" idx="11"/>
          </p:nvPr>
        </p:nvSpPr>
        <p:spPr/>
        <p:txBody>
          <a:bodyPr/>
          <a:lstStyle/>
          <a:p>
            <a:pPr marL="0" indent="0">
              <a:buFont typeface="Symbol" panose="05050102010706020507" pitchFamily="18" charset="2"/>
              <a:buNone/>
            </a:pPr>
            <a:r>
              <a:rPr lang="de-DE" dirty="0"/>
              <a:t>OPALADIN / Projektstand / Torsten Munkelt, Paul Christ</a:t>
            </a:r>
          </a:p>
        </p:txBody>
      </p:sp>
      <p:sp>
        <p:nvSpPr>
          <p:cNvPr id="5" name="Foliennummernplatzhalter 4">
            <a:extLst>
              <a:ext uri="{FF2B5EF4-FFF2-40B4-BE49-F238E27FC236}">
                <a16:creationId xmlns:a16="http://schemas.microsoft.com/office/drawing/2014/main" id="{FC3CCEFF-6297-114C-E6F3-E20FB95F661A}"/>
              </a:ext>
            </a:extLst>
          </p:cNvPr>
          <p:cNvSpPr>
            <a:spLocks noGrp="1"/>
          </p:cNvSpPr>
          <p:nvPr>
            <p:ph type="sldNum" sz="quarter" idx="12"/>
          </p:nvPr>
        </p:nvSpPr>
        <p:spPr/>
        <p:txBody>
          <a:bodyPr/>
          <a:lstStyle/>
          <a:p>
            <a:fld id="{C4F21E18-F387-4305-A0C6-40E8504050B5}" type="slidenum">
              <a:rPr lang="de-DE" smtClean="0"/>
              <a:t>7</a:t>
            </a:fld>
            <a:endParaRPr lang="de-DE"/>
          </a:p>
        </p:txBody>
      </p:sp>
      <p:graphicFrame>
        <p:nvGraphicFramePr>
          <p:cNvPr id="8" name="Tabelle 7">
            <a:extLst>
              <a:ext uri="{FF2B5EF4-FFF2-40B4-BE49-F238E27FC236}">
                <a16:creationId xmlns:a16="http://schemas.microsoft.com/office/drawing/2014/main" id="{B171B7C6-6062-E715-3CAC-BDCD1C51EC07}"/>
              </a:ext>
            </a:extLst>
          </p:cNvPr>
          <p:cNvGraphicFramePr>
            <a:graphicFrameLocks noGrp="1"/>
          </p:cNvGraphicFramePr>
          <p:nvPr>
            <p:extLst>
              <p:ext uri="{D42A27DB-BD31-4B8C-83A1-F6EECF244321}">
                <p14:modId xmlns:p14="http://schemas.microsoft.com/office/powerpoint/2010/main" val="2173478138"/>
              </p:ext>
            </p:extLst>
          </p:nvPr>
        </p:nvGraphicFramePr>
        <p:xfrm>
          <a:off x="910057" y="842325"/>
          <a:ext cx="10371885" cy="5472145"/>
        </p:xfrm>
        <a:graphic>
          <a:graphicData uri="http://schemas.openxmlformats.org/drawingml/2006/table">
            <a:tbl>
              <a:tblPr>
                <a:tableStyleId>{70071D12-2C28-4A86-8FAD-D2609DF0FB1A}</a:tableStyleId>
              </a:tblPr>
              <a:tblGrid>
                <a:gridCol w="658767">
                  <a:extLst>
                    <a:ext uri="{9D8B030D-6E8A-4147-A177-3AD203B41FA5}">
                      <a16:colId xmlns:a16="http://schemas.microsoft.com/office/drawing/2014/main" val="479943337"/>
                    </a:ext>
                  </a:extLst>
                </a:gridCol>
                <a:gridCol w="9015458">
                  <a:extLst>
                    <a:ext uri="{9D8B030D-6E8A-4147-A177-3AD203B41FA5}">
                      <a16:colId xmlns:a16="http://schemas.microsoft.com/office/drawing/2014/main" val="2047488681"/>
                    </a:ext>
                  </a:extLst>
                </a:gridCol>
                <a:gridCol w="697660">
                  <a:extLst>
                    <a:ext uri="{9D8B030D-6E8A-4147-A177-3AD203B41FA5}">
                      <a16:colId xmlns:a16="http://schemas.microsoft.com/office/drawing/2014/main" val="3350835390"/>
                    </a:ext>
                  </a:extLst>
                </a:gridCol>
              </a:tblGrid>
              <a:tr h="237868">
                <a:tc>
                  <a:txBody>
                    <a:bodyPr/>
                    <a:lstStyle/>
                    <a:p>
                      <a:pPr algn="ctr" fontAlgn="b"/>
                      <a:r>
                        <a:rPr lang="de-DE" sz="1400" b="1" i="0" u="none" strike="noStrike" dirty="0">
                          <a:solidFill>
                            <a:srgbClr val="000000"/>
                          </a:solidFill>
                          <a:effectLst/>
                          <a:latin typeface="+mn-lt"/>
                        </a:rPr>
                        <a:t>Ziel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ctr" fontAlgn="b"/>
                      <a:r>
                        <a:rPr lang="de-DE" sz="1400" b="1" i="0" u="none" strike="noStrike" dirty="0">
                          <a:solidFill>
                            <a:srgbClr val="000000"/>
                          </a:solidFill>
                          <a:effectLst/>
                          <a:latin typeface="+mn-lt"/>
                        </a:rPr>
                        <a:t>Beschreibung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ctr" fontAlgn="b"/>
                      <a:r>
                        <a:rPr lang="de-DE" sz="1400" b="1" i="0" u="none" strike="noStrike" dirty="0">
                          <a:solidFill>
                            <a:srgbClr val="000000"/>
                          </a:solidFill>
                          <a:effectLst/>
                          <a:latin typeface="+mn-lt"/>
                        </a:rPr>
                        <a:t>Status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4071863954"/>
                  </a:ext>
                </a:extLst>
              </a:tr>
              <a:tr h="237868">
                <a:tc>
                  <a:txBody>
                    <a:bodyPr/>
                    <a:lstStyle/>
                    <a:p>
                      <a:pPr algn="ctr" fontAlgn="b"/>
                      <a:r>
                        <a:rPr lang="de-DE" sz="1100" b="1" u="none" strike="noStrike" dirty="0">
                          <a:effectLst/>
                        </a:rPr>
                        <a:t>Z01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t>
                      </a:r>
                      <a:r>
                        <a:rPr lang="de-DE" sz="1100" u="none" strike="noStrike" dirty="0" err="1">
                          <a:effectLst/>
                        </a:rPr>
                        <a:t>Deklarierbarkeit</a:t>
                      </a:r>
                      <a:r>
                        <a:rPr lang="de-DE" sz="1100" u="none" strike="noStrike" dirty="0">
                          <a:effectLst/>
                        </a:rPr>
                        <a:t>, möglichst durch Nicht-Informatiker.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9135580"/>
                  </a:ext>
                </a:extLst>
              </a:tr>
              <a:tr h="237868">
                <a:tc>
                  <a:txBody>
                    <a:bodyPr/>
                    <a:lstStyle/>
                    <a:p>
                      <a:pPr algn="ctr" fontAlgn="b"/>
                      <a:r>
                        <a:rPr lang="de-DE" sz="1100" b="1" u="none" strike="noStrike" dirty="0">
                          <a:effectLst/>
                        </a:rPr>
                        <a:t>Z02</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Reduktion von Täuschungsversuchen. [3]</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731848284"/>
                  </a:ext>
                </a:extLst>
              </a:tr>
              <a:tr h="237868">
                <a:tc>
                  <a:txBody>
                    <a:bodyPr/>
                    <a:lstStyle/>
                    <a:p>
                      <a:pPr algn="ctr" fontAlgn="b"/>
                      <a:r>
                        <a:rPr lang="de-DE" sz="1100" b="1" u="none" strike="noStrike" dirty="0">
                          <a:effectLst/>
                        </a:rPr>
                        <a:t>Z03</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Generierung beliebig vieler Aufgaben individuell festlegbaren Komplexitätsgrads.</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581122041"/>
                  </a:ext>
                </a:extLst>
              </a:tr>
              <a:tr h="259119">
                <a:tc>
                  <a:txBody>
                    <a:bodyPr/>
                    <a:lstStyle/>
                    <a:p>
                      <a:pPr algn="ctr" fontAlgn="b"/>
                      <a:r>
                        <a:rPr lang="de-DE" sz="1100" b="1" u="none" strike="noStrike" dirty="0">
                          <a:effectLst/>
                        </a:rPr>
                        <a:t>Z04</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Internationalisierung, also mehrsprachige Darbietung.</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2893406860"/>
                  </a:ext>
                </a:extLst>
              </a:tr>
              <a:tr h="237868">
                <a:tc>
                  <a:txBody>
                    <a:bodyPr/>
                    <a:lstStyle/>
                    <a:p>
                      <a:pPr algn="ctr" fontAlgn="b"/>
                      <a:r>
                        <a:rPr lang="de-DE" sz="1100" b="1" u="none" strike="noStrike" dirty="0">
                          <a:effectLst/>
                        </a:rPr>
                        <a:t>Z05</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Syntaxfehleraufgaben.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759450875"/>
                  </a:ext>
                </a:extLst>
              </a:tr>
              <a:tr h="237868">
                <a:tc>
                  <a:txBody>
                    <a:bodyPr/>
                    <a:lstStyle/>
                    <a:p>
                      <a:pPr algn="ctr" fontAlgn="b"/>
                      <a:r>
                        <a:rPr lang="de-DE" sz="1100" b="1" u="none" strike="noStrike">
                          <a:effectLst/>
                        </a:rPr>
                        <a:t>Z06</a:t>
                      </a:r>
                      <a:endParaRPr lang="de-DE" sz="1100" b="1"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LTI-Schnittstelle.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725759"/>
                  </a:ext>
                </a:extLst>
              </a:tr>
              <a:tr h="237868">
                <a:tc>
                  <a:txBody>
                    <a:bodyPr/>
                    <a:lstStyle/>
                    <a:p>
                      <a:pPr algn="ctr" fontAlgn="b"/>
                      <a:r>
                        <a:rPr lang="de-DE" sz="1100" b="1" u="none" strike="noStrike" dirty="0">
                          <a:effectLst/>
                        </a:rPr>
                        <a:t>Z07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Automatische Adaption des Komplexitätsgrads (basierend auf Historie).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2523664493"/>
                  </a:ext>
                </a:extLst>
              </a:tr>
              <a:tr h="237868">
                <a:tc>
                  <a:txBody>
                    <a:bodyPr/>
                    <a:lstStyle/>
                    <a:p>
                      <a:pPr algn="ctr" fontAlgn="b"/>
                      <a:r>
                        <a:rPr lang="de-DE" sz="1100" b="1" u="none" strike="noStrike" dirty="0">
                          <a:effectLst/>
                        </a:rPr>
                        <a:t>Z08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Automatische Korrektur.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579647159"/>
                  </a:ext>
                </a:extLst>
              </a:tr>
              <a:tr h="237868">
                <a:tc>
                  <a:txBody>
                    <a:bodyPr/>
                    <a:lstStyle/>
                    <a:p>
                      <a:pPr algn="ctr" fontAlgn="b"/>
                      <a:r>
                        <a:rPr lang="de-DE" sz="1100" b="1" u="none" strike="noStrike" dirty="0">
                          <a:effectLst/>
                        </a:rPr>
                        <a:t>Z09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Automatische Lösungshilfen (personalisiert).</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593256655"/>
                  </a:ext>
                </a:extLst>
              </a:tr>
              <a:tr h="237868">
                <a:tc>
                  <a:txBody>
                    <a:bodyPr/>
                    <a:lstStyle/>
                    <a:p>
                      <a:pPr algn="ctr" fontAlgn="b"/>
                      <a:r>
                        <a:rPr lang="de-DE" sz="1100" b="1" u="none" strike="noStrike" dirty="0">
                          <a:effectLst/>
                        </a:rPr>
                        <a:t>Z10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Gamification.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195921634"/>
                  </a:ext>
                </a:extLst>
              </a:tr>
              <a:tr h="237868">
                <a:tc>
                  <a:txBody>
                    <a:bodyPr/>
                    <a:lstStyle/>
                    <a:p>
                      <a:pPr algn="ctr" fontAlgn="b"/>
                      <a:r>
                        <a:rPr lang="de-DE" sz="1100" b="1" u="none" strike="noStrike" dirty="0">
                          <a:effectLst/>
                        </a:rPr>
                        <a:t>Z11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Orts- und Zeitflexiblem Lernen.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946567872"/>
                  </a:ext>
                </a:extLst>
              </a:tr>
              <a:tr h="237868">
                <a:tc>
                  <a:txBody>
                    <a:bodyPr/>
                    <a:lstStyle/>
                    <a:p>
                      <a:pPr algn="ctr" fontAlgn="b"/>
                      <a:r>
                        <a:rPr lang="de-DE" sz="1100" b="1" u="none" strike="noStrike" dirty="0">
                          <a:effectLst/>
                        </a:rPr>
                        <a:t>Z12</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Quelloffen.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820318905"/>
                  </a:ext>
                </a:extLst>
              </a:tr>
              <a:tr h="237868">
                <a:tc>
                  <a:txBody>
                    <a:bodyPr/>
                    <a:lstStyle/>
                    <a:p>
                      <a:pPr algn="ctr" fontAlgn="b"/>
                      <a:r>
                        <a:rPr lang="de-DE" sz="1100" b="1" u="none" strike="noStrike" dirty="0">
                          <a:effectLst/>
                        </a:rPr>
                        <a:t>Z13</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autonomen und selbsttätigen Lernen.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3647304353"/>
                  </a:ext>
                </a:extLst>
              </a:tr>
              <a:tr h="237868">
                <a:tc>
                  <a:txBody>
                    <a:bodyPr/>
                    <a:lstStyle/>
                    <a:p>
                      <a:pPr algn="ctr" fontAlgn="b"/>
                      <a:r>
                        <a:rPr lang="de-DE" sz="1100" b="1" u="none" strike="noStrike" dirty="0">
                          <a:effectLst/>
                        </a:rPr>
                        <a:t>Z14</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Modellierungsaufgaben.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613170888"/>
                  </a:ext>
                </a:extLst>
              </a:tr>
              <a:tr h="237868">
                <a:tc>
                  <a:txBody>
                    <a:bodyPr/>
                    <a:lstStyle/>
                    <a:p>
                      <a:pPr algn="ctr" fontAlgn="b"/>
                      <a:r>
                        <a:rPr lang="de-DE" sz="1100" b="1" u="none" strike="noStrike" dirty="0">
                          <a:effectLst/>
                        </a:rPr>
                        <a:t>Z15</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Ermöglichung von Aufgaben aus allen wissenschaftlichen Disziplinen.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2275722670"/>
                  </a:ext>
                </a:extLst>
              </a:tr>
              <a:tr h="693534">
                <a:tc>
                  <a:txBody>
                    <a:bodyPr/>
                    <a:lstStyle/>
                    <a:p>
                      <a:pPr algn="ctr" fontAlgn="b"/>
                      <a:r>
                        <a:rPr lang="de-DE" sz="1100" b="1" u="none" strike="noStrike" dirty="0">
                          <a:effectLst/>
                        </a:rPr>
                        <a:t>Z16</a:t>
                      </a:r>
                    </a:p>
                    <a:p>
                      <a:pPr algn="ctr" fontAlgn="b"/>
                      <a:endParaRPr lang="de-DE" sz="1100" b="1" u="none" strike="noStrike" dirty="0">
                        <a:effectLst/>
                      </a:endParaRPr>
                    </a:p>
                    <a:p>
                      <a:pPr algn="ctr"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l" fontAlgn="b"/>
                      <a:r>
                        <a:rPr lang="de-DE" sz="1100" u="none" strike="noStrike" dirty="0">
                          <a:effectLst/>
                        </a:rPr>
                        <a:t>OPALADIN verbreitet folgende Botschaft:  </a:t>
                      </a:r>
                      <a:br>
                        <a:rPr lang="de-DE" sz="1100" u="none" strike="noStrike" dirty="0">
                          <a:effectLst/>
                        </a:rPr>
                      </a:br>
                      <a:r>
                        <a:rPr lang="de-DE" sz="1100" u="none" strike="noStrike" dirty="0">
                          <a:effectLst/>
                        </a:rPr>
                        <a:t>„Wir können zufallsbasiert </a:t>
                      </a:r>
                      <a:r>
                        <a:rPr lang="de-DE" sz="1100" u="none" strike="noStrike" dirty="0" err="1">
                          <a:effectLst/>
                        </a:rPr>
                        <a:t>graphenbasierte</a:t>
                      </a:r>
                      <a:r>
                        <a:rPr lang="de-DE" sz="1100" u="none" strike="noStrike" dirty="0">
                          <a:effectLst/>
                        </a:rPr>
                        <a:t> Übungs- und Klausuraufgaben sowie entsprechende Lösung(</a:t>
                      </a:r>
                      <a:r>
                        <a:rPr lang="de-DE" sz="1100" u="none" strike="noStrike" dirty="0" err="1">
                          <a:effectLst/>
                        </a:rPr>
                        <a:t>shilf</a:t>
                      </a:r>
                      <a:r>
                        <a:rPr lang="de-DE" sz="1100" u="none" strike="noStrike" dirty="0">
                          <a:effectLst/>
                        </a:rPr>
                        <a:t>)en generieren, </a:t>
                      </a:r>
                    </a:p>
                    <a:p>
                      <a:pPr algn="l" fontAlgn="b"/>
                      <a:r>
                        <a:rPr lang="de-DE" sz="1100" u="none" strike="noStrike" dirty="0">
                          <a:effectLst/>
                        </a:rPr>
                        <a:t>und Sie können das in Zukunft auch.“</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780537827"/>
                  </a:ext>
                </a:extLst>
              </a:tr>
              <a:tr h="237868">
                <a:tc>
                  <a:txBody>
                    <a:bodyPr/>
                    <a:lstStyle/>
                    <a:p>
                      <a:pPr algn="ctr" fontAlgn="b"/>
                      <a:r>
                        <a:rPr lang="de-DE" sz="1100" b="1" u="none" strike="noStrike" dirty="0">
                          <a:effectLst/>
                        </a:rPr>
                        <a:t>Z17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Aufwandsreduktion für Lehrende in der Erstellung und Korrektur von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89232568"/>
                  </a:ext>
                </a:extLst>
              </a:tr>
              <a:tr h="237868">
                <a:tc>
                  <a:txBody>
                    <a:bodyPr/>
                    <a:lstStyle/>
                    <a:p>
                      <a:pPr algn="ctr" fontAlgn="b"/>
                      <a:r>
                        <a:rPr lang="de-DE" sz="1100" b="1" u="none" strike="noStrike" dirty="0">
                          <a:effectLst/>
                        </a:rPr>
                        <a:t>Z18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Größerer Studienerfolg für Studierende.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815394012"/>
                  </a:ext>
                </a:extLst>
              </a:tr>
              <a:tr h="237868">
                <a:tc>
                  <a:txBody>
                    <a:bodyPr/>
                    <a:lstStyle/>
                    <a:p>
                      <a:pPr algn="ctr" fontAlgn="b"/>
                      <a:r>
                        <a:rPr lang="de-DE" sz="1100" b="1" u="none" strike="noStrike" dirty="0">
                          <a:effectLst/>
                        </a:rPr>
                        <a:t>Z19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r>
                        <a:rPr lang="de-DE" sz="1100" u="none" strike="noStrike" dirty="0">
                          <a:effectLst/>
                        </a:rPr>
                        <a:t> Einbeziehung von Impulsen aus verschiedenen Wissenschaftsdisziplinen.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4243830333"/>
                  </a:ext>
                </a:extLst>
              </a:tr>
              <a:tr h="237868">
                <a:tc>
                  <a:txBody>
                    <a:bodyPr/>
                    <a:lstStyle/>
                    <a:p>
                      <a:pPr algn="ctr" fontAlgn="b"/>
                      <a:r>
                        <a:rPr lang="de-DE" sz="1100" b="1" u="none" strike="noStrike" dirty="0">
                          <a:effectLst/>
                        </a:rPr>
                        <a:t>Z20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just" fontAlgn="b"/>
                      <a:r>
                        <a:rPr lang="de-DE" sz="1100" u="none" strike="noStrike" dirty="0">
                          <a:effectLst/>
                        </a:rPr>
                        <a:t> Generierung semantisch sinnvoller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tcPr>
                </a:tc>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475302533"/>
                  </a:ext>
                </a:extLst>
              </a:tr>
            </a:tbl>
          </a:graphicData>
        </a:graphic>
      </p:graphicFrame>
      <p:sp>
        <p:nvSpPr>
          <p:cNvPr id="6" name="Textfeld 5">
            <a:extLst>
              <a:ext uri="{FF2B5EF4-FFF2-40B4-BE49-F238E27FC236}">
                <a16:creationId xmlns:a16="http://schemas.microsoft.com/office/drawing/2014/main" id="{EC005E15-4B1D-9FE4-64BC-6769CF0875C4}"/>
              </a:ext>
            </a:extLst>
          </p:cNvPr>
          <p:cNvSpPr txBox="1"/>
          <p:nvPr/>
        </p:nvSpPr>
        <p:spPr>
          <a:xfrm>
            <a:off x="2728446" y="1139233"/>
            <a:ext cx="2550378"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möglichst durch Nicht-Informatiker.</a:t>
            </a:r>
            <a:endParaRPr lang="de-DE" b="1" dirty="0"/>
          </a:p>
        </p:txBody>
      </p:sp>
      <p:sp>
        <p:nvSpPr>
          <p:cNvPr id="7" name="Textfeld 6">
            <a:extLst>
              <a:ext uri="{FF2B5EF4-FFF2-40B4-BE49-F238E27FC236}">
                <a16:creationId xmlns:a16="http://schemas.microsoft.com/office/drawing/2014/main" id="{82CF7C72-0B29-3E26-A5EE-DD846FD8E497}"/>
              </a:ext>
            </a:extLst>
          </p:cNvPr>
          <p:cNvSpPr txBox="1"/>
          <p:nvPr/>
        </p:nvSpPr>
        <p:spPr>
          <a:xfrm>
            <a:off x="4680022" y="2574231"/>
            <a:ext cx="1703993"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(basierend auf Historie).</a:t>
            </a:r>
          </a:p>
        </p:txBody>
      </p:sp>
      <p:sp>
        <p:nvSpPr>
          <p:cNvPr id="9" name="Textfeld 8">
            <a:extLst>
              <a:ext uri="{FF2B5EF4-FFF2-40B4-BE49-F238E27FC236}">
                <a16:creationId xmlns:a16="http://schemas.microsoft.com/office/drawing/2014/main" id="{EBADA73C-7D8C-1698-FBE2-17AF61AA80E2}"/>
              </a:ext>
            </a:extLst>
          </p:cNvPr>
          <p:cNvSpPr txBox="1"/>
          <p:nvPr/>
        </p:nvSpPr>
        <p:spPr>
          <a:xfrm>
            <a:off x="1581020" y="4994902"/>
            <a:ext cx="8800486" cy="362279"/>
          </a:xfrm>
          <a:prstGeom prst="rect">
            <a:avLst/>
          </a:prstGeom>
          <a:solidFill>
            <a:schemeClr val="bg1"/>
          </a:solidFill>
          <a:ln w="6350">
            <a:noFill/>
          </a:ln>
        </p:spPr>
        <p:txBody>
          <a:bodyPr wrap="none" lIns="0" tIns="0" rIns="0" bIns="0" rtlCol="0">
            <a:spAutoFit/>
          </a:bodyPr>
          <a:lstStyle/>
          <a:p>
            <a:pPr marL="0" indent="0">
              <a:buNone/>
            </a:pPr>
            <a:r>
              <a:rPr lang="de-DE" sz="1100" b="1" dirty="0"/>
              <a:t>„Wir können zufallsbasiert </a:t>
            </a:r>
            <a:r>
              <a:rPr lang="de-DE" sz="1100" b="1" dirty="0" err="1"/>
              <a:t>graphenbasierte</a:t>
            </a:r>
            <a:r>
              <a:rPr lang="de-DE" sz="1100" b="1" dirty="0"/>
              <a:t> Übungs- und Klausuraufgaben sowie entsprechende Lösung(</a:t>
            </a:r>
            <a:r>
              <a:rPr lang="de-DE" sz="1100" b="1" dirty="0" err="1"/>
              <a:t>shilf</a:t>
            </a:r>
            <a:r>
              <a:rPr lang="de-DE" sz="1100" b="1" dirty="0"/>
              <a:t>)en generieren, </a:t>
            </a:r>
            <a:br>
              <a:rPr lang="de-DE" sz="1100" b="1" dirty="0"/>
            </a:br>
            <a:r>
              <a:rPr lang="de-DE" sz="1100" b="1" dirty="0"/>
              <a:t>und Sie können das in Zukunft auch.“</a:t>
            </a:r>
            <a:endParaRPr lang="de-DE" b="1" dirty="0"/>
          </a:p>
        </p:txBody>
      </p:sp>
      <p:sp>
        <p:nvSpPr>
          <p:cNvPr id="10" name="Textfeld 9">
            <a:extLst>
              <a:ext uri="{FF2B5EF4-FFF2-40B4-BE49-F238E27FC236}">
                <a16:creationId xmlns:a16="http://schemas.microsoft.com/office/drawing/2014/main" id="{8D5FD2BD-4951-A60B-6602-DDEB2CA2F5E6}"/>
              </a:ext>
            </a:extLst>
          </p:cNvPr>
          <p:cNvSpPr txBox="1"/>
          <p:nvPr/>
        </p:nvSpPr>
        <p:spPr>
          <a:xfrm>
            <a:off x="1590545" y="5674038"/>
            <a:ext cx="2824491" cy="176074"/>
          </a:xfrm>
          <a:prstGeom prst="rect">
            <a:avLst/>
          </a:prstGeom>
          <a:solidFill>
            <a:schemeClr val="bg1"/>
          </a:solidFill>
          <a:ln w="6350">
            <a:noFill/>
          </a:ln>
        </p:spPr>
        <p:txBody>
          <a:bodyPr wrap="none" lIns="0" tIns="0" rIns="0" bIns="0" rtlCol="0">
            <a:spAutoFit/>
          </a:bodyPr>
          <a:lstStyle/>
          <a:p>
            <a:pPr marL="0" indent="0">
              <a:buNone/>
            </a:pPr>
            <a:r>
              <a:rPr lang="de-DE" sz="1100" b="1" dirty="0"/>
              <a:t>Größerer Studienerfolg für Studierende.</a:t>
            </a:r>
            <a:endParaRPr lang="de-DE" b="1" dirty="0"/>
          </a:p>
        </p:txBody>
      </p:sp>
      <p:sp>
        <p:nvSpPr>
          <p:cNvPr id="11" name="Rechteck 10">
            <a:extLst>
              <a:ext uri="{FF2B5EF4-FFF2-40B4-BE49-F238E27FC236}">
                <a16:creationId xmlns:a16="http://schemas.microsoft.com/office/drawing/2014/main" id="{A7C5F211-3B0F-CBC5-4085-3FF91CF29693}"/>
              </a:ext>
            </a:extLst>
          </p:cNvPr>
          <p:cNvSpPr/>
          <p:nvPr/>
        </p:nvSpPr>
        <p:spPr>
          <a:xfrm>
            <a:off x="10584657" y="4674017"/>
            <a:ext cx="697286" cy="683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4D215996-2A22-4217-C59B-6B01D16FCC69}"/>
              </a:ext>
            </a:extLst>
          </p:cNvPr>
          <p:cNvSpPr txBox="1"/>
          <p:nvPr/>
        </p:nvSpPr>
        <p:spPr>
          <a:xfrm>
            <a:off x="1590545" y="6123002"/>
            <a:ext cx="3220433" cy="176074"/>
          </a:xfrm>
          <a:prstGeom prst="rect">
            <a:avLst/>
          </a:prstGeom>
          <a:solidFill>
            <a:schemeClr val="bg1"/>
          </a:solidFill>
          <a:ln w="6350">
            <a:noFill/>
          </a:ln>
        </p:spPr>
        <p:txBody>
          <a:bodyPr wrap="none" lIns="0" tIns="0" rIns="0" bIns="0" rtlCol="0">
            <a:spAutoFit/>
          </a:bodyPr>
          <a:lstStyle/>
          <a:p>
            <a:pPr marL="0" indent="0">
              <a:buNone/>
            </a:pPr>
            <a:r>
              <a:rPr lang="de-DE" sz="1100" b="1" dirty="0"/>
              <a:t>Generierung semantisch sinnvoller Aufgaben.</a:t>
            </a:r>
            <a:endParaRPr lang="de-DE" b="1" dirty="0"/>
          </a:p>
        </p:txBody>
      </p:sp>
      <p:sp>
        <p:nvSpPr>
          <p:cNvPr id="13" name="Textfeld 12">
            <a:extLst>
              <a:ext uri="{FF2B5EF4-FFF2-40B4-BE49-F238E27FC236}">
                <a16:creationId xmlns:a16="http://schemas.microsoft.com/office/drawing/2014/main" id="{3A60AE71-D3D5-EAB2-37B5-62C4342A305D}"/>
              </a:ext>
            </a:extLst>
          </p:cNvPr>
          <p:cNvSpPr txBox="1"/>
          <p:nvPr/>
        </p:nvSpPr>
        <p:spPr>
          <a:xfrm>
            <a:off x="2339361" y="6375802"/>
            <a:ext cx="7513275" cy="144014"/>
          </a:xfrm>
          <a:prstGeom prst="rect">
            <a:avLst/>
          </a:prstGeom>
          <a:noFill/>
          <a:ln w="6350">
            <a:noFill/>
          </a:ln>
        </p:spPr>
        <p:txBody>
          <a:bodyPr wrap="none" lIns="0" tIns="0" rIns="0" bIns="0" rtlCol="0">
            <a:spAutoFit/>
          </a:bodyPr>
          <a:lstStyle/>
          <a:p>
            <a:pPr marL="0" indent="0">
              <a:buNone/>
            </a:pPr>
            <a:r>
              <a:rPr lang="de-DE" sz="900" dirty="0"/>
              <a:t>[3]</a:t>
            </a:r>
            <a:r>
              <a:rPr lang="en-US" sz="900" dirty="0"/>
              <a:t> </a:t>
            </a:r>
            <a:r>
              <a:rPr lang="en-US" sz="900" i="1" dirty="0"/>
              <a:t>Heil, Joana &amp; </a:t>
            </a:r>
            <a:r>
              <a:rPr lang="en-US" sz="900" i="1" dirty="0" err="1"/>
              <a:t>Ifenthaler</a:t>
            </a:r>
            <a:r>
              <a:rPr lang="en-US" sz="900" i="1" dirty="0"/>
              <a:t>, Dirk. (2023). Online Assessment in Higher Education: A Systematic Review. Online Learning. 27. 10.24059/olj.v27i1.3398. </a:t>
            </a:r>
            <a:endParaRPr lang="de-DE" sz="900" i="1" dirty="0"/>
          </a:p>
        </p:txBody>
      </p:sp>
      <p:sp>
        <p:nvSpPr>
          <p:cNvPr id="14" name="Rechteck 13">
            <a:extLst>
              <a:ext uri="{FF2B5EF4-FFF2-40B4-BE49-F238E27FC236}">
                <a16:creationId xmlns:a16="http://schemas.microsoft.com/office/drawing/2014/main" id="{5C2002D8-412B-C98C-996C-CF5661D2320B}"/>
              </a:ext>
            </a:extLst>
          </p:cNvPr>
          <p:cNvSpPr/>
          <p:nvPr/>
        </p:nvSpPr>
        <p:spPr>
          <a:xfrm>
            <a:off x="3487271" y="412119"/>
            <a:ext cx="618565" cy="26282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b="1" dirty="0">
                <a:solidFill>
                  <a:schemeClr val="tx1"/>
                </a:solidFill>
              </a:rPr>
              <a:t>14/20</a:t>
            </a:r>
          </a:p>
        </p:txBody>
      </p:sp>
      <p:sp>
        <p:nvSpPr>
          <p:cNvPr id="15" name="Rechteck 14">
            <a:extLst>
              <a:ext uri="{FF2B5EF4-FFF2-40B4-BE49-F238E27FC236}">
                <a16:creationId xmlns:a16="http://schemas.microsoft.com/office/drawing/2014/main" id="{CAFC2546-7664-4D7B-7E60-361BCB69D306}"/>
              </a:ext>
            </a:extLst>
          </p:cNvPr>
          <p:cNvSpPr/>
          <p:nvPr/>
        </p:nvSpPr>
        <p:spPr>
          <a:xfrm>
            <a:off x="5397896" y="412119"/>
            <a:ext cx="618565" cy="26282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b="1" dirty="0">
                <a:solidFill>
                  <a:schemeClr val="tx1"/>
                </a:solidFill>
              </a:rPr>
              <a:t>4/20</a:t>
            </a:r>
          </a:p>
        </p:txBody>
      </p:sp>
      <p:sp>
        <p:nvSpPr>
          <p:cNvPr id="16" name="Rechteck 15">
            <a:extLst>
              <a:ext uri="{FF2B5EF4-FFF2-40B4-BE49-F238E27FC236}">
                <a16:creationId xmlns:a16="http://schemas.microsoft.com/office/drawing/2014/main" id="{4B9F9099-1B96-F28A-985E-D82836FDEF39}"/>
              </a:ext>
            </a:extLst>
          </p:cNvPr>
          <p:cNvSpPr/>
          <p:nvPr/>
        </p:nvSpPr>
        <p:spPr>
          <a:xfrm>
            <a:off x="7422506" y="412119"/>
            <a:ext cx="618565" cy="26282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b="1" dirty="0">
                <a:solidFill>
                  <a:schemeClr val="tx1"/>
                </a:solidFill>
              </a:rPr>
              <a:t>2/20</a:t>
            </a:r>
          </a:p>
        </p:txBody>
      </p:sp>
      <p:sp>
        <p:nvSpPr>
          <p:cNvPr id="17" name="Rechteck 16">
            <a:extLst>
              <a:ext uri="{FF2B5EF4-FFF2-40B4-BE49-F238E27FC236}">
                <a16:creationId xmlns:a16="http://schemas.microsoft.com/office/drawing/2014/main" id="{F429807B-9BA7-D752-6DA9-1424313FEAF2}"/>
              </a:ext>
            </a:extLst>
          </p:cNvPr>
          <p:cNvSpPr/>
          <p:nvPr/>
        </p:nvSpPr>
        <p:spPr>
          <a:xfrm>
            <a:off x="7420281" y="412039"/>
            <a:ext cx="618565" cy="26282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b="1" dirty="0">
                <a:solidFill>
                  <a:schemeClr val="tx1"/>
                </a:solidFill>
              </a:rPr>
              <a:t>1/20</a:t>
            </a:r>
          </a:p>
        </p:txBody>
      </p:sp>
      <p:sp>
        <p:nvSpPr>
          <p:cNvPr id="18" name="Textfeld 17">
            <a:extLst>
              <a:ext uri="{FF2B5EF4-FFF2-40B4-BE49-F238E27FC236}">
                <a16:creationId xmlns:a16="http://schemas.microsoft.com/office/drawing/2014/main" id="{28942DAC-EA05-E0BA-F983-45400E754191}"/>
              </a:ext>
            </a:extLst>
          </p:cNvPr>
          <p:cNvSpPr txBox="1"/>
          <p:nvPr/>
        </p:nvSpPr>
        <p:spPr>
          <a:xfrm>
            <a:off x="4096575" y="235020"/>
            <a:ext cx="920631" cy="598369"/>
          </a:xfrm>
          <a:prstGeom prst="rect">
            <a:avLst/>
          </a:prstGeom>
          <a:noFill/>
          <a:ln w="6350">
            <a:noFill/>
          </a:ln>
        </p:spPr>
        <p:txBody>
          <a:bodyPr wrap="square" lIns="0" tIns="0" rIns="0" bIns="0" rtlCol="0">
            <a:spAutoFit/>
          </a:bodyPr>
          <a:lstStyle/>
          <a:p>
            <a:pPr marL="0" indent="0" algn="ctr">
              <a:buNone/>
            </a:pPr>
            <a:r>
              <a:rPr lang="de-DE" sz="1200" dirty="0"/>
              <a:t>Bereits vollständig erfüllt</a:t>
            </a:r>
          </a:p>
        </p:txBody>
      </p:sp>
      <p:sp>
        <p:nvSpPr>
          <p:cNvPr id="19" name="Textfeld 18">
            <a:extLst>
              <a:ext uri="{FF2B5EF4-FFF2-40B4-BE49-F238E27FC236}">
                <a16:creationId xmlns:a16="http://schemas.microsoft.com/office/drawing/2014/main" id="{CA57A764-4708-CB42-CBDD-15AE3643ED71}"/>
              </a:ext>
            </a:extLst>
          </p:cNvPr>
          <p:cNvSpPr txBox="1"/>
          <p:nvPr/>
        </p:nvSpPr>
        <p:spPr>
          <a:xfrm>
            <a:off x="5926424" y="244352"/>
            <a:ext cx="920631" cy="598369"/>
          </a:xfrm>
          <a:prstGeom prst="rect">
            <a:avLst/>
          </a:prstGeom>
          <a:noFill/>
          <a:ln w="6350">
            <a:noFill/>
          </a:ln>
        </p:spPr>
        <p:txBody>
          <a:bodyPr wrap="square" lIns="0" tIns="0" rIns="0" bIns="0" rtlCol="0">
            <a:spAutoFit/>
          </a:bodyPr>
          <a:lstStyle/>
          <a:p>
            <a:pPr marL="0" indent="0" algn="ctr">
              <a:buNone/>
            </a:pPr>
            <a:r>
              <a:rPr lang="de-DE" sz="1200" dirty="0"/>
              <a:t>Erst teilweise erfüllt</a:t>
            </a:r>
          </a:p>
        </p:txBody>
      </p:sp>
      <p:sp>
        <p:nvSpPr>
          <p:cNvPr id="20" name="Textfeld 19">
            <a:extLst>
              <a:ext uri="{FF2B5EF4-FFF2-40B4-BE49-F238E27FC236}">
                <a16:creationId xmlns:a16="http://schemas.microsoft.com/office/drawing/2014/main" id="{FD4FF48B-8D7C-FE59-1803-F7E3400F2F4D}"/>
              </a:ext>
            </a:extLst>
          </p:cNvPr>
          <p:cNvSpPr txBox="1"/>
          <p:nvPr/>
        </p:nvSpPr>
        <p:spPr>
          <a:xfrm>
            <a:off x="8045530" y="356321"/>
            <a:ext cx="920631" cy="395236"/>
          </a:xfrm>
          <a:prstGeom prst="rect">
            <a:avLst/>
          </a:prstGeom>
          <a:noFill/>
          <a:ln w="6350">
            <a:noFill/>
          </a:ln>
        </p:spPr>
        <p:txBody>
          <a:bodyPr wrap="square" lIns="0" tIns="0" rIns="0" bIns="0" rtlCol="0">
            <a:spAutoFit/>
          </a:bodyPr>
          <a:lstStyle/>
          <a:p>
            <a:pPr marL="0" indent="0" algn="ctr">
              <a:buNone/>
            </a:pPr>
            <a:r>
              <a:rPr lang="de-DE" sz="1200" dirty="0"/>
              <a:t>Noch nicht</a:t>
            </a:r>
            <a:br>
              <a:rPr lang="de-DE" sz="1200" dirty="0"/>
            </a:br>
            <a:r>
              <a:rPr lang="de-DE" sz="1200" dirty="0"/>
              <a:t>erfüllt</a:t>
            </a:r>
          </a:p>
        </p:txBody>
      </p:sp>
      <p:sp>
        <p:nvSpPr>
          <p:cNvPr id="21" name="Rechteck 20">
            <a:extLst>
              <a:ext uri="{FF2B5EF4-FFF2-40B4-BE49-F238E27FC236}">
                <a16:creationId xmlns:a16="http://schemas.microsoft.com/office/drawing/2014/main" id="{9CC0AD46-0327-2E86-7BC2-91057904AF23}"/>
              </a:ext>
            </a:extLst>
          </p:cNvPr>
          <p:cNvSpPr/>
          <p:nvPr/>
        </p:nvSpPr>
        <p:spPr>
          <a:xfrm>
            <a:off x="3487271" y="412039"/>
            <a:ext cx="618565" cy="26282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200" b="1" dirty="0">
                <a:solidFill>
                  <a:schemeClr val="tx1"/>
                </a:solidFill>
              </a:rPr>
              <a:t>15/20</a:t>
            </a:r>
          </a:p>
        </p:txBody>
      </p:sp>
      <p:sp>
        <p:nvSpPr>
          <p:cNvPr id="22" name="Textfeld 21">
            <a:extLst>
              <a:ext uri="{FF2B5EF4-FFF2-40B4-BE49-F238E27FC236}">
                <a16:creationId xmlns:a16="http://schemas.microsoft.com/office/drawing/2014/main" id="{FA1945D5-611D-2EB9-7F9F-28670C1AC2FE}"/>
              </a:ext>
            </a:extLst>
          </p:cNvPr>
          <p:cNvSpPr txBox="1"/>
          <p:nvPr/>
        </p:nvSpPr>
        <p:spPr>
          <a:xfrm>
            <a:off x="3476919" y="3057813"/>
            <a:ext cx="1117294" cy="176074"/>
          </a:xfrm>
          <a:prstGeom prst="rect">
            <a:avLst/>
          </a:prstGeom>
          <a:solidFill>
            <a:schemeClr val="bg1">
              <a:lumMod val="95000"/>
            </a:schemeClr>
          </a:solidFill>
          <a:ln w="6350">
            <a:noFill/>
          </a:ln>
        </p:spPr>
        <p:txBody>
          <a:bodyPr wrap="none" lIns="0" tIns="0" rIns="0" bIns="0" rtlCol="0">
            <a:spAutoFit/>
          </a:bodyPr>
          <a:lstStyle/>
          <a:p>
            <a:pPr marL="0" indent="0">
              <a:buNone/>
            </a:pPr>
            <a:r>
              <a:rPr lang="de-DE" sz="1100" b="1" dirty="0"/>
              <a:t>(personalisiert).</a:t>
            </a:r>
          </a:p>
        </p:txBody>
      </p:sp>
    </p:spTree>
    <p:extLst>
      <p:ext uri="{BB962C8B-B14F-4D97-AF65-F5344CB8AC3E}">
        <p14:creationId xmlns:p14="http://schemas.microsoft.com/office/powerpoint/2010/main" val="23504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7"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04F7B27A-3A3F-A8C2-D4A9-E877660B231F}"/>
              </a:ext>
            </a:extLst>
          </p:cNvPr>
          <p:cNvPicPr>
            <a:picLocks noChangeAspect="1"/>
          </p:cNvPicPr>
          <p:nvPr/>
        </p:nvPicPr>
        <p:blipFill>
          <a:blip r:embed="rId2"/>
          <a:stretch>
            <a:fillRect/>
          </a:stretch>
        </p:blipFill>
        <p:spPr>
          <a:xfrm>
            <a:off x="1525434" y="316541"/>
            <a:ext cx="8836472" cy="5752814"/>
          </a:xfrm>
          <a:prstGeom prst="rect">
            <a:avLst/>
          </a:prstGeom>
          <a:ln>
            <a:noFill/>
          </a:ln>
        </p:spPr>
      </p:pic>
      <p:pic>
        <p:nvPicPr>
          <p:cNvPr id="12" name="Grafik 11">
            <a:extLst>
              <a:ext uri="{FF2B5EF4-FFF2-40B4-BE49-F238E27FC236}">
                <a16:creationId xmlns:a16="http://schemas.microsoft.com/office/drawing/2014/main" id="{0CBBBB5C-5016-A143-A56F-C1521BD2A2F8}"/>
              </a:ext>
            </a:extLst>
          </p:cNvPr>
          <p:cNvPicPr>
            <a:picLocks noChangeAspect="1"/>
          </p:cNvPicPr>
          <p:nvPr/>
        </p:nvPicPr>
        <p:blipFill>
          <a:blip r:embed="rId3"/>
          <a:stretch>
            <a:fillRect/>
          </a:stretch>
        </p:blipFill>
        <p:spPr>
          <a:xfrm>
            <a:off x="1601634" y="303581"/>
            <a:ext cx="8836472" cy="5777693"/>
          </a:xfrm>
          <a:prstGeom prst="rect">
            <a:avLst/>
          </a:prstGeom>
          <a:ln>
            <a:noFill/>
          </a:ln>
        </p:spPr>
      </p:pic>
      <p:pic>
        <p:nvPicPr>
          <p:cNvPr id="14" name="Grafik 13">
            <a:extLst>
              <a:ext uri="{FF2B5EF4-FFF2-40B4-BE49-F238E27FC236}">
                <a16:creationId xmlns:a16="http://schemas.microsoft.com/office/drawing/2014/main" id="{6781F3EA-562B-4A4D-B564-4DC21DCFA8A0}"/>
              </a:ext>
            </a:extLst>
          </p:cNvPr>
          <p:cNvPicPr>
            <a:picLocks noChangeAspect="1"/>
          </p:cNvPicPr>
          <p:nvPr/>
        </p:nvPicPr>
        <p:blipFill>
          <a:blip r:embed="rId4"/>
          <a:stretch>
            <a:fillRect/>
          </a:stretch>
        </p:blipFill>
        <p:spPr>
          <a:xfrm>
            <a:off x="1635585" y="317062"/>
            <a:ext cx="8918115" cy="5862123"/>
          </a:xfrm>
          <a:prstGeom prst="rect">
            <a:avLst/>
          </a:prstGeom>
        </p:spPr>
      </p:pic>
      <p:pic>
        <p:nvPicPr>
          <p:cNvPr id="16" name="Grafik 15">
            <a:extLst>
              <a:ext uri="{FF2B5EF4-FFF2-40B4-BE49-F238E27FC236}">
                <a16:creationId xmlns:a16="http://schemas.microsoft.com/office/drawing/2014/main" id="{98721D2E-D132-40E5-9616-E32E3EDEB104}"/>
              </a:ext>
            </a:extLst>
          </p:cNvPr>
          <p:cNvPicPr>
            <a:picLocks noChangeAspect="1"/>
          </p:cNvPicPr>
          <p:nvPr/>
        </p:nvPicPr>
        <p:blipFill>
          <a:blip r:embed="rId5"/>
          <a:stretch>
            <a:fillRect/>
          </a:stretch>
        </p:blipFill>
        <p:spPr>
          <a:xfrm>
            <a:off x="1589419" y="330588"/>
            <a:ext cx="10126308" cy="5961559"/>
          </a:xfrm>
          <a:prstGeom prst="rect">
            <a:avLst/>
          </a:prstGeom>
        </p:spPr>
      </p:pic>
      <p:pic>
        <p:nvPicPr>
          <p:cNvPr id="18" name="Grafik 17">
            <a:extLst>
              <a:ext uri="{FF2B5EF4-FFF2-40B4-BE49-F238E27FC236}">
                <a16:creationId xmlns:a16="http://schemas.microsoft.com/office/drawing/2014/main" id="{2D6DA59F-E596-19BA-DBE4-40D43F9D40A0}"/>
              </a:ext>
            </a:extLst>
          </p:cNvPr>
          <p:cNvPicPr>
            <a:picLocks noChangeAspect="1"/>
          </p:cNvPicPr>
          <p:nvPr/>
        </p:nvPicPr>
        <p:blipFill>
          <a:blip r:embed="rId6"/>
          <a:stretch>
            <a:fillRect/>
          </a:stretch>
        </p:blipFill>
        <p:spPr>
          <a:xfrm>
            <a:off x="1652932" y="357699"/>
            <a:ext cx="9435293" cy="6426476"/>
          </a:xfrm>
          <a:prstGeom prst="rect">
            <a:avLst/>
          </a:prstGeom>
        </p:spPr>
      </p:pic>
      <p:pic>
        <p:nvPicPr>
          <p:cNvPr id="20" name="Grafik 19">
            <a:extLst>
              <a:ext uri="{FF2B5EF4-FFF2-40B4-BE49-F238E27FC236}">
                <a16:creationId xmlns:a16="http://schemas.microsoft.com/office/drawing/2014/main" id="{6B8DBB78-C2E5-F812-E694-91B5FBAFC9B6}"/>
              </a:ext>
            </a:extLst>
          </p:cNvPr>
          <p:cNvPicPr>
            <a:picLocks noChangeAspect="1"/>
          </p:cNvPicPr>
          <p:nvPr/>
        </p:nvPicPr>
        <p:blipFill>
          <a:blip r:embed="rId7"/>
          <a:stretch>
            <a:fillRect/>
          </a:stretch>
        </p:blipFill>
        <p:spPr>
          <a:xfrm>
            <a:off x="1716445" y="376460"/>
            <a:ext cx="9435293" cy="6468822"/>
          </a:xfrm>
          <a:prstGeom prst="rect">
            <a:avLst/>
          </a:prstGeom>
          <a:ln>
            <a:noFill/>
          </a:ln>
        </p:spPr>
      </p:pic>
      <p:sp>
        <p:nvSpPr>
          <p:cNvPr id="2" name="Titel 1">
            <a:extLst>
              <a:ext uri="{FF2B5EF4-FFF2-40B4-BE49-F238E27FC236}">
                <a16:creationId xmlns:a16="http://schemas.microsoft.com/office/drawing/2014/main" id="{1B8CC20B-F533-3ACC-36E9-66F074CE7929}"/>
              </a:ext>
            </a:extLst>
          </p:cNvPr>
          <p:cNvSpPr>
            <a:spLocks noGrp="1"/>
          </p:cNvSpPr>
          <p:nvPr>
            <p:ph type="title"/>
          </p:nvPr>
        </p:nvSpPr>
        <p:spPr/>
        <p:txBody>
          <a:bodyPr/>
          <a:lstStyle/>
          <a:p>
            <a:r>
              <a:rPr lang="de-DE" dirty="0"/>
              <a:t>Ausblick</a:t>
            </a:r>
          </a:p>
        </p:txBody>
      </p:sp>
      <p:sp>
        <p:nvSpPr>
          <p:cNvPr id="3" name="Datumsplatzhalter 2">
            <a:extLst>
              <a:ext uri="{FF2B5EF4-FFF2-40B4-BE49-F238E27FC236}">
                <a16:creationId xmlns:a16="http://schemas.microsoft.com/office/drawing/2014/main" id="{B2952433-B1A2-A49E-279E-00BEEAF78D87}"/>
              </a:ext>
            </a:extLst>
          </p:cNvPr>
          <p:cNvSpPr>
            <a:spLocks noGrp="1"/>
          </p:cNvSpPr>
          <p:nvPr>
            <p:ph type="dt" sz="half" idx="10"/>
          </p:nvPr>
        </p:nvSpPr>
        <p:spPr/>
        <p:txBody>
          <a:bodyPr/>
          <a:lstStyle/>
          <a:p>
            <a:fld id="{5A8A1452-6DC1-4DF8-B4A6-4D236FA7651C}" type="datetime1">
              <a:rPr lang="de-DE" smtClean="0"/>
              <a:t>10.09.2023</a:t>
            </a:fld>
            <a:endParaRPr lang="de-DE"/>
          </a:p>
        </p:txBody>
      </p:sp>
      <p:sp>
        <p:nvSpPr>
          <p:cNvPr id="4" name="Fußzeilenplatzhalter 3">
            <a:extLst>
              <a:ext uri="{FF2B5EF4-FFF2-40B4-BE49-F238E27FC236}">
                <a16:creationId xmlns:a16="http://schemas.microsoft.com/office/drawing/2014/main" id="{00A90324-1E34-2A01-3E81-0CB40708F253}"/>
              </a:ext>
            </a:extLst>
          </p:cNvPr>
          <p:cNvSpPr>
            <a:spLocks noGrp="1"/>
          </p:cNvSpPr>
          <p:nvPr>
            <p:ph type="ftr" sz="quarter" idx="11"/>
          </p:nvPr>
        </p:nvSpPr>
        <p:spPr/>
        <p:txBody>
          <a:bodyPr/>
          <a:lstStyle/>
          <a:p>
            <a:pPr marL="0" indent="0">
              <a:buFont typeface="Symbol" panose="05050102010706020507" pitchFamily="18" charset="2"/>
              <a:buNone/>
            </a:pPr>
            <a:r>
              <a:rPr lang="de-DE"/>
              <a:t>OPALADIN / Projektstand / Torsten Munkelt, Paul Christ</a:t>
            </a:r>
            <a:endParaRPr lang="de-DE" dirty="0"/>
          </a:p>
        </p:txBody>
      </p:sp>
      <p:sp>
        <p:nvSpPr>
          <p:cNvPr id="5" name="Foliennummernplatzhalter 4">
            <a:extLst>
              <a:ext uri="{FF2B5EF4-FFF2-40B4-BE49-F238E27FC236}">
                <a16:creationId xmlns:a16="http://schemas.microsoft.com/office/drawing/2014/main" id="{DA5271AA-0C85-DB0D-A4B7-F9142A057430}"/>
              </a:ext>
            </a:extLst>
          </p:cNvPr>
          <p:cNvSpPr>
            <a:spLocks noGrp="1"/>
          </p:cNvSpPr>
          <p:nvPr>
            <p:ph type="sldNum" sz="quarter" idx="12"/>
          </p:nvPr>
        </p:nvSpPr>
        <p:spPr/>
        <p:txBody>
          <a:bodyPr/>
          <a:lstStyle/>
          <a:p>
            <a:fld id="{C4F21E18-F387-4305-A0C6-40E8504050B5}" type="slidenum">
              <a:rPr lang="de-DE" smtClean="0"/>
              <a:t>8</a:t>
            </a:fld>
            <a:endParaRPr lang="de-DE"/>
          </a:p>
        </p:txBody>
      </p:sp>
      <p:graphicFrame>
        <p:nvGraphicFramePr>
          <p:cNvPr id="21" name="Tabelle 20">
            <a:extLst>
              <a:ext uri="{FF2B5EF4-FFF2-40B4-BE49-F238E27FC236}">
                <a16:creationId xmlns:a16="http://schemas.microsoft.com/office/drawing/2014/main" id="{1B36862E-74E9-2BB9-24C3-E15C407A4BF9}"/>
              </a:ext>
            </a:extLst>
          </p:cNvPr>
          <p:cNvGraphicFramePr>
            <a:graphicFrameLocks noGrp="1"/>
          </p:cNvGraphicFramePr>
          <p:nvPr>
            <p:extLst>
              <p:ext uri="{D42A27DB-BD31-4B8C-83A1-F6EECF244321}">
                <p14:modId xmlns:p14="http://schemas.microsoft.com/office/powerpoint/2010/main" val="4171512014"/>
              </p:ext>
            </p:extLst>
          </p:nvPr>
        </p:nvGraphicFramePr>
        <p:xfrm>
          <a:off x="201482" y="5226587"/>
          <a:ext cx="5079643" cy="1189340"/>
        </p:xfrm>
        <a:graphic>
          <a:graphicData uri="http://schemas.openxmlformats.org/drawingml/2006/table">
            <a:tbl>
              <a:tblPr>
                <a:tableStyleId>{70071D12-2C28-4A86-8FAD-D2609DF0FB1A}</a:tableStyleId>
              </a:tblPr>
              <a:tblGrid>
                <a:gridCol w="345898">
                  <a:extLst>
                    <a:ext uri="{9D8B030D-6E8A-4147-A177-3AD203B41FA5}">
                      <a16:colId xmlns:a16="http://schemas.microsoft.com/office/drawing/2014/main" val="1666686749"/>
                    </a:ext>
                  </a:extLst>
                </a:gridCol>
                <a:gridCol w="4733745">
                  <a:extLst>
                    <a:ext uri="{9D8B030D-6E8A-4147-A177-3AD203B41FA5}">
                      <a16:colId xmlns:a16="http://schemas.microsoft.com/office/drawing/2014/main" val="1999834829"/>
                    </a:ext>
                  </a:extLst>
                </a:gridCol>
              </a:tblGrid>
              <a:tr h="237868">
                <a:tc>
                  <a:txBody>
                    <a:bodyPr/>
                    <a:lstStyle/>
                    <a:p>
                      <a:pPr algn="ctr" fontAlgn="b"/>
                      <a:r>
                        <a:rPr lang="de-DE" sz="1100" b="1" u="none" strike="noStrike" dirty="0">
                          <a:effectLst/>
                        </a:rPr>
                        <a:t>Z01</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t>
                      </a:r>
                      <a:r>
                        <a:rPr lang="de-DE" sz="1100" u="none" strike="noStrike" dirty="0" err="1">
                          <a:effectLst/>
                        </a:rPr>
                        <a:t>Deklarierbarkeit</a:t>
                      </a:r>
                      <a:r>
                        <a:rPr lang="de-DE" sz="1100" u="none" strike="noStrike" dirty="0">
                          <a:effectLst/>
                        </a:rPr>
                        <a:t>, möglichst durch Nicht-Informatiker.</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519573407"/>
                  </a:ext>
                </a:extLst>
              </a:tr>
              <a:tr h="237868">
                <a:tc>
                  <a:txBody>
                    <a:bodyPr/>
                    <a:lstStyle/>
                    <a:p>
                      <a:pPr algn="ctr" fontAlgn="b"/>
                      <a:r>
                        <a:rPr lang="de-DE" sz="1100" b="1" u="none" strike="noStrike" dirty="0">
                          <a:effectLst/>
                        </a:rPr>
                        <a:t>Z07</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Automatische Adaption des Komplexitätsgrads (basierend auf Historie).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3415987"/>
                  </a:ext>
                </a:extLst>
              </a:tr>
              <a:tr h="237868">
                <a:tc>
                  <a:txBody>
                    <a:bodyPr/>
                    <a:lstStyle/>
                    <a:p>
                      <a:pPr algn="ctr" fontAlgn="b"/>
                      <a:r>
                        <a:rPr lang="de-DE" sz="1100" b="1" u="none" strike="noStrike" dirty="0">
                          <a:effectLst/>
                        </a:rPr>
                        <a:t>Z09</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Automatische Lösungshilfen.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237562343"/>
                  </a:ext>
                </a:extLst>
              </a:tr>
              <a:tr h="237868">
                <a:tc>
                  <a:txBody>
                    <a:bodyPr/>
                    <a:lstStyle/>
                    <a:p>
                      <a:pPr algn="ctr" fontAlgn="b"/>
                      <a:r>
                        <a:rPr lang="de-DE" sz="1100" b="1" u="none" strike="noStrike" dirty="0">
                          <a:effectLst/>
                        </a:rPr>
                        <a:t>Z18</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Größerer Studienerfolg für Studierende.</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540604215"/>
                  </a:ext>
                </a:extLst>
              </a:tr>
              <a:tr h="237868">
                <a:tc>
                  <a:txBody>
                    <a:bodyPr/>
                    <a:lstStyle/>
                    <a:p>
                      <a:pPr algn="ctr" fontAlgn="b"/>
                      <a:r>
                        <a:rPr lang="de-DE" sz="1100" b="1" u="none" strike="noStrike" dirty="0">
                          <a:effectLst/>
                        </a:rPr>
                        <a:t>Z20</a:t>
                      </a:r>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algn="l" fontAlgn="b"/>
                      <a:r>
                        <a:rPr lang="de-DE" sz="1100" u="none" strike="noStrike" dirty="0">
                          <a:effectLst/>
                        </a:rPr>
                        <a:t> Generierung semantisch sinnvoller Aufgaben.</a:t>
                      </a:r>
                      <a:endParaRPr lang="de-DE"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010209893"/>
                  </a:ext>
                </a:extLst>
              </a:tr>
            </a:tbl>
          </a:graphicData>
        </a:graphic>
      </p:graphicFrame>
      <p:graphicFrame>
        <p:nvGraphicFramePr>
          <p:cNvPr id="22" name="Tabelle 21">
            <a:extLst>
              <a:ext uri="{FF2B5EF4-FFF2-40B4-BE49-F238E27FC236}">
                <a16:creationId xmlns:a16="http://schemas.microsoft.com/office/drawing/2014/main" id="{CCD8E447-8A9A-7B85-95F0-144FD7A8945E}"/>
              </a:ext>
            </a:extLst>
          </p:cNvPr>
          <p:cNvGraphicFramePr>
            <a:graphicFrameLocks noGrp="1"/>
          </p:cNvGraphicFramePr>
          <p:nvPr>
            <p:extLst>
              <p:ext uri="{D42A27DB-BD31-4B8C-83A1-F6EECF244321}">
                <p14:modId xmlns:p14="http://schemas.microsoft.com/office/powerpoint/2010/main" val="3044009127"/>
              </p:ext>
            </p:extLst>
          </p:nvPr>
        </p:nvGraphicFramePr>
        <p:xfrm>
          <a:off x="5281125" y="5226586"/>
          <a:ext cx="371332" cy="1189338"/>
        </p:xfrm>
        <a:graphic>
          <a:graphicData uri="http://schemas.openxmlformats.org/drawingml/2006/table">
            <a:tbl>
              <a:tblPr>
                <a:tableStyleId>{70071D12-2C28-4A86-8FAD-D2609DF0FB1A}</a:tableStyleId>
              </a:tblPr>
              <a:tblGrid>
                <a:gridCol w="371332">
                  <a:extLst>
                    <a:ext uri="{9D8B030D-6E8A-4147-A177-3AD203B41FA5}">
                      <a16:colId xmlns:a16="http://schemas.microsoft.com/office/drawing/2014/main" val="2643132322"/>
                    </a:ext>
                  </a:extLst>
                </a:gridCol>
              </a:tblGrid>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472719893"/>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4205278584"/>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02118740"/>
                  </a:ext>
                </a:extLst>
              </a:tr>
              <a:tr h="254570">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176250406"/>
                  </a:ext>
                </a:extLst>
              </a:tr>
              <a:tr h="233692">
                <a:tc>
                  <a:txBody>
                    <a:bodyPr/>
                    <a:lstStyle/>
                    <a:p>
                      <a:pPr algn="just" fontAlgn="b"/>
                      <a:endParaRPr lang="de-DE" sz="11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250453219"/>
                  </a:ext>
                </a:extLst>
              </a:tr>
            </a:tbl>
          </a:graphicData>
        </a:graphic>
      </p:graphicFrame>
      <p:sp>
        <p:nvSpPr>
          <p:cNvPr id="23" name="Rechteck 22">
            <a:extLst>
              <a:ext uri="{FF2B5EF4-FFF2-40B4-BE49-F238E27FC236}">
                <a16:creationId xmlns:a16="http://schemas.microsoft.com/office/drawing/2014/main" id="{796BD8E3-EDDB-41B6-9B03-E1119A4C985A}"/>
              </a:ext>
            </a:extLst>
          </p:cNvPr>
          <p:cNvSpPr/>
          <p:nvPr/>
        </p:nvSpPr>
        <p:spPr>
          <a:xfrm>
            <a:off x="5345162" y="1008703"/>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Z01</a:t>
            </a:r>
            <a:endParaRPr lang="de-DE" dirty="0">
              <a:solidFill>
                <a:schemeClr val="tx1"/>
              </a:solidFill>
            </a:endParaRPr>
          </a:p>
        </p:txBody>
      </p:sp>
      <p:sp>
        <p:nvSpPr>
          <p:cNvPr id="24" name="Rechteck 23">
            <a:extLst>
              <a:ext uri="{FF2B5EF4-FFF2-40B4-BE49-F238E27FC236}">
                <a16:creationId xmlns:a16="http://schemas.microsoft.com/office/drawing/2014/main" id="{3361223B-74C7-2B63-998D-94413BAECCDE}"/>
              </a:ext>
            </a:extLst>
          </p:cNvPr>
          <p:cNvSpPr/>
          <p:nvPr/>
        </p:nvSpPr>
        <p:spPr>
          <a:xfrm>
            <a:off x="3230612" y="3770953"/>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Z07</a:t>
            </a:r>
            <a:endParaRPr lang="de-DE" dirty="0">
              <a:solidFill>
                <a:schemeClr val="tx1"/>
              </a:solidFill>
            </a:endParaRPr>
          </a:p>
        </p:txBody>
      </p:sp>
      <p:sp>
        <p:nvSpPr>
          <p:cNvPr id="25" name="Rechteck 24">
            <a:extLst>
              <a:ext uri="{FF2B5EF4-FFF2-40B4-BE49-F238E27FC236}">
                <a16:creationId xmlns:a16="http://schemas.microsoft.com/office/drawing/2014/main" id="{42E7CD25-2A0A-BDB8-1EE3-1773E823614F}"/>
              </a:ext>
            </a:extLst>
          </p:cNvPr>
          <p:cNvSpPr/>
          <p:nvPr/>
        </p:nvSpPr>
        <p:spPr>
          <a:xfrm>
            <a:off x="10497447" y="4992652"/>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Z09</a:t>
            </a:r>
            <a:endParaRPr lang="de-DE" dirty="0">
              <a:solidFill>
                <a:schemeClr val="tx1"/>
              </a:solidFill>
            </a:endParaRPr>
          </a:p>
        </p:txBody>
      </p:sp>
      <p:sp>
        <p:nvSpPr>
          <p:cNvPr id="26" name="Rechteck 25">
            <a:extLst>
              <a:ext uri="{FF2B5EF4-FFF2-40B4-BE49-F238E27FC236}">
                <a16:creationId xmlns:a16="http://schemas.microsoft.com/office/drawing/2014/main" id="{AE6F7994-B5CD-EF78-F730-C9BDCCB9E64E}"/>
              </a:ext>
            </a:extLst>
          </p:cNvPr>
          <p:cNvSpPr/>
          <p:nvPr/>
        </p:nvSpPr>
        <p:spPr>
          <a:xfrm>
            <a:off x="6776187" y="5868681"/>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Z18</a:t>
            </a:r>
            <a:endParaRPr lang="de-DE" dirty="0">
              <a:solidFill>
                <a:schemeClr val="tx1"/>
              </a:solidFill>
            </a:endParaRPr>
          </a:p>
        </p:txBody>
      </p:sp>
      <p:sp>
        <p:nvSpPr>
          <p:cNvPr id="27" name="Rechteck 26">
            <a:extLst>
              <a:ext uri="{FF2B5EF4-FFF2-40B4-BE49-F238E27FC236}">
                <a16:creationId xmlns:a16="http://schemas.microsoft.com/office/drawing/2014/main" id="{DAA5F11B-E0C9-2DBC-2116-7E3A4DC2D9D4}"/>
              </a:ext>
            </a:extLst>
          </p:cNvPr>
          <p:cNvSpPr/>
          <p:nvPr/>
        </p:nvSpPr>
        <p:spPr>
          <a:xfrm>
            <a:off x="4981871" y="2083867"/>
            <a:ext cx="598508" cy="32398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de-DE" sz="1800" b="1" u="none" strike="noStrike" dirty="0">
                <a:solidFill>
                  <a:schemeClr val="tx1"/>
                </a:solidFill>
                <a:effectLst/>
              </a:rPr>
              <a:t>Z20</a:t>
            </a:r>
            <a:endParaRPr lang="de-DE" dirty="0">
              <a:solidFill>
                <a:schemeClr val="tx1"/>
              </a:solidFill>
            </a:endParaRPr>
          </a:p>
        </p:txBody>
      </p:sp>
    </p:spTree>
    <p:extLst>
      <p:ext uri="{BB962C8B-B14F-4D97-AF65-F5344CB8AC3E}">
        <p14:creationId xmlns:p14="http://schemas.microsoft.com/office/powerpoint/2010/main" val="26775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HTWD_20230322">
  <a:themeElements>
    <a:clrScheme name="HTWD">
      <a:dk1>
        <a:sysClr val="windowText" lastClr="000000"/>
      </a:dk1>
      <a:lt1>
        <a:sysClr val="window" lastClr="FFFFFF"/>
      </a:lt1>
      <a:dk2>
        <a:srgbClr val="EC6608"/>
      </a:dk2>
      <a:lt2>
        <a:srgbClr val="F7A600"/>
      </a:lt2>
      <a:accent1>
        <a:srgbClr val="FFDD00"/>
      </a:accent1>
      <a:accent2>
        <a:srgbClr val="CBD10F"/>
      </a:accent2>
      <a:accent3>
        <a:srgbClr val="84BF63"/>
      </a:accent3>
      <a:accent4>
        <a:srgbClr val="88CDD3"/>
      </a:accent4>
      <a:accent5>
        <a:srgbClr val="A1DAF8"/>
      </a:accent5>
      <a:accent6>
        <a:srgbClr val="8BADDC"/>
      </a:accent6>
      <a:hlink>
        <a:srgbClr val="000000"/>
      </a:hlink>
      <a:folHlink>
        <a:srgbClr val="000000"/>
      </a:folHlink>
    </a:clrScheme>
    <a:fontScheme name="HTWD_20230322">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square" lIns="0" tIns="0" rIns="0" bIns="0" rtlCol="0"/>
      <a:lstStyle/>
    </a:txDef>
  </a:objectDefaults>
  <a:extraClrSchemeLst/>
  <a:custClrLst>
    <a:custClr name="HTWD Light orange">
      <a:srgbClr val="F7A600"/>
    </a:custClr>
    <a:custClr name="HTWD Yellow">
      <a:srgbClr val="FFDD00"/>
    </a:custClr>
    <a:custClr name="HTWD Light green">
      <a:srgbClr val="CBD00F"/>
    </a:custClr>
    <a:custClr name="HTWD Green">
      <a:srgbClr val="83BE63"/>
    </a:custClr>
    <a:custClr name="HTWD Purple">
      <a:srgbClr val="BC99C7"/>
    </a:custClr>
    <a:custClr name="HTWD Blue">
      <a:srgbClr val="8BADDB"/>
    </a:custClr>
    <a:custClr name="HTWD Light blue">
      <a:srgbClr val="A1D9F7"/>
    </a:custClr>
    <a:custClr name="HTWD Turquoise">
      <a:srgbClr val="87CCD3"/>
    </a:custClr>
    <a:custClr name="HTWD Beige">
      <a:srgbClr val="CEBFAD"/>
    </a:custClr>
    <a:custClr name="HTWD Grey">
      <a:srgbClr val="BDC1D0"/>
    </a:custClr>
  </a:custClrLst>
  <a:extLst>
    <a:ext uri="{05A4C25C-085E-4340-85A3-A5531E510DB2}">
      <thm15:themeFamily xmlns:thm15="http://schemas.microsoft.com/office/thememl/2012/main" name="Präsentation6" id="{80E243FF-C52B-49A9-9FD5-230F5D0680A7}" vid="{7A178C25-8FAA-4ABE-8A6A-D0E282179CE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Vorstellung_AIducator_Ai-LADIN</Template>
  <TotalTime>0</TotalTime>
  <Words>1283</Words>
  <Application>Microsoft Office PowerPoint</Application>
  <PresentationFormat>Breitbild</PresentationFormat>
  <Paragraphs>197</Paragraphs>
  <Slides>8</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vt:i4>
      </vt:variant>
    </vt:vector>
  </HeadingPairs>
  <TitlesOfParts>
    <vt:vector size="14" baseType="lpstr">
      <vt:lpstr>Calibri</vt:lpstr>
      <vt:lpstr>Open Sans</vt:lpstr>
      <vt:lpstr>Open Sans SemiBold</vt:lpstr>
      <vt:lpstr>Symbol</vt:lpstr>
      <vt:lpstr>Arial</vt:lpstr>
      <vt:lpstr>HTWD_20230322</vt:lpstr>
      <vt:lpstr>OPALADIN:  ALADIN goes OPAL</vt:lpstr>
      <vt:lpstr>Ausgangspunkt</vt:lpstr>
      <vt:lpstr>Restrukturierung von Assessment-Items</vt:lpstr>
      <vt:lpstr>OPALADIN</vt:lpstr>
      <vt:lpstr>Gegenüberstellung</vt:lpstr>
      <vt:lpstr>Projektziele</vt:lpstr>
      <vt:lpstr>Projektziele</vt:lpstr>
      <vt:lpstr>Ausblick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DATIpilot – Ai-LADIN AIducator</dc:title>
  <dc:creator>Paul Christ</dc:creator>
  <cp:lastModifiedBy>Paul Christ</cp:lastModifiedBy>
  <cp:revision>17</cp:revision>
  <dcterms:created xsi:type="dcterms:W3CDTF">2023-08-28T06:53:53Z</dcterms:created>
  <dcterms:modified xsi:type="dcterms:W3CDTF">2023-09-10T18:50:11Z</dcterms:modified>
</cp:coreProperties>
</file>